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63" r:id="rId4"/>
    <p:sldId id="264" r:id="rId5"/>
  </p:sldIdLst>
  <p:sldSz cx="7200900" cy="10080625"/>
  <p:notesSz cx="6807200" cy="9939338"/>
  <p:defaultTextStyle>
    <a:defPPr>
      <a:defRPr lang="ja-JP"/>
    </a:defPPr>
    <a:lvl1pPr marL="0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1pPr>
    <a:lvl2pPr marL="471282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2pPr>
    <a:lvl3pPr marL="942564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3pPr>
    <a:lvl4pPr marL="1413845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4pPr>
    <a:lvl5pPr marL="1885127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5pPr>
    <a:lvl6pPr marL="2356409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6pPr>
    <a:lvl7pPr marL="2827691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7pPr>
    <a:lvl8pPr marL="3298972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8pPr>
    <a:lvl9pPr marL="3770254" algn="l" defTabSz="942564" rtl="0" eaLnBrk="1" latinLnBrk="0" hangingPunct="1">
      <a:defRPr kumimoji="1"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 autoAdjust="0"/>
    <p:restoredTop sz="94604" autoAdjust="0"/>
  </p:normalViewPr>
  <p:slideViewPr>
    <p:cSldViewPr>
      <p:cViewPr>
        <p:scale>
          <a:sx n="100" d="100"/>
          <a:sy n="100" d="100"/>
        </p:scale>
        <p:origin x="-1128" y="2088"/>
      </p:cViewPr>
      <p:guideLst>
        <p:guide orient="horz" pos="3175"/>
        <p:guide pos="22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9787" cy="496967"/>
          </a:xfrm>
          <a:prstGeom prst="rect">
            <a:avLst/>
          </a:prstGeom>
        </p:spPr>
        <p:txBody>
          <a:bodyPr vert="horz" lIns="91420" tIns="45708" rIns="91420" bIns="45708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843" y="4"/>
            <a:ext cx="2949787" cy="496967"/>
          </a:xfrm>
          <a:prstGeom prst="rect">
            <a:avLst/>
          </a:prstGeom>
        </p:spPr>
        <p:txBody>
          <a:bodyPr vert="horz" lIns="91420" tIns="45708" rIns="91420" bIns="45708" rtlCol="0"/>
          <a:lstStyle>
            <a:lvl1pPr algn="r">
              <a:defRPr sz="1200"/>
            </a:lvl1pPr>
          </a:lstStyle>
          <a:p>
            <a:fld id="{F35652AF-561E-4B5D-A3B3-2D1BF65C2AE0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746125"/>
            <a:ext cx="26606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08" rIns="91420" bIns="45708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1" y="4721189"/>
            <a:ext cx="5445760" cy="4472702"/>
          </a:xfrm>
          <a:prstGeom prst="rect">
            <a:avLst/>
          </a:prstGeom>
        </p:spPr>
        <p:txBody>
          <a:bodyPr vert="horz" lIns="91420" tIns="45708" rIns="91420" bIns="45708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5" y="9440650"/>
            <a:ext cx="2949787" cy="496967"/>
          </a:xfrm>
          <a:prstGeom prst="rect">
            <a:avLst/>
          </a:prstGeom>
        </p:spPr>
        <p:txBody>
          <a:bodyPr vert="horz" lIns="91420" tIns="45708" rIns="91420" bIns="45708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843" y="9440650"/>
            <a:ext cx="2949787" cy="496967"/>
          </a:xfrm>
          <a:prstGeom prst="rect">
            <a:avLst/>
          </a:prstGeom>
        </p:spPr>
        <p:txBody>
          <a:bodyPr vert="horz" lIns="91420" tIns="45708" rIns="91420" bIns="45708" rtlCol="0" anchor="b"/>
          <a:lstStyle>
            <a:lvl1pPr algn="r">
              <a:defRPr sz="1200"/>
            </a:lvl1pPr>
          </a:lstStyle>
          <a:p>
            <a:fld id="{7619504E-565A-4B94-B77C-5C55E775BD3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25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71282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42564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413845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85127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356409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827691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98972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770254" algn="l" defTabSz="9425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073275" y="746125"/>
            <a:ext cx="2660650" cy="37258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9504E-565A-4B94-B77C-5C55E775BD3F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40068" y="3131530"/>
            <a:ext cx="6120765" cy="2160800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80135" y="5712355"/>
            <a:ext cx="5040630" cy="25761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3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5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0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220652" y="403694"/>
            <a:ext cx="1620203" cy="8601200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60045" y="403694"/>
            <a:ext cx="4740593" cy="860120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8822" y="6477736"/>
            <a:ext cx="6120765" cy="2002124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68822" y="4272600"/>
            <a:ext cx="6120765" cy="220513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12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2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13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851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564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27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989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702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60045" y="2352147"/>
            <a:ext cx="3180398" cy="665274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660457" y="2352147"/>
            <a:ext cx="3180398" cy="665274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60046" y="2256474"/>
            <a:ext cx="3181648" cy="94039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1282" indent="0">
              <a:buNone/>
              <a:defRPr sz="2100" b="1"/>
            </a:lvl2pPr>
            <a:lvl3pPr marL="942564" indent="0">
              <a:buNone/>
              <a:defRPr sz="1900" b="1"/>
            </a:lvl3pPr>
            <a:lvl4pPr marL="1413845" indent="0">
              <a:buNone/>
              <a:defRPr sz="1600" b="1"/>
            </a:lvl4pPr>
            <a:lvl5pPr marL="1885127" indent="0">
              <a:buNone/>
              <a:defRPr sz="1600" b="1"/>
            </a:lvl5pPr>
            <a:lvl6pPr marL="2356409" indent="0">
              <a:buNone/>
              <a:defRPr sz="1600" b="1"/>
            </a:lvl6pPr>
            <a:lvl7pPr marL="2827691" indent="0">
              <a:buNone/>
              <a:defRPr sz="1600" b="1"/>
            </a:lvl7pPr>
            <a:lvl8pPr marL="3298972" indent="0">
              <a:buNone/>
              <a:defRPr sz="1600" b="1"/>
            </a:lvl8pPr>
            <a:lvl9pPr marL="3770254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60046" y="3196865"/>
            <a:ext cx="3181648" cy="580802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657958" y="2256474"/>
            <a:ext cx="3182898" cy="94039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1282" indent="0">
              <a:buNone/>
              <a:defRPr sz="2100" b="1"/>
            </a:lvl2pPr>
            <a:lvl3pPr marL="942564" indent="0">
              <a:buNone/>
              <a:defRPr sz="1900" b="1"/>
            </a:lvl3pPr>
            <a:lvl4pPr marL="1413845" indent="0">
              <a:buNone/>
              <a:defRPr sz="1600" b="1"/>
            </a:lvl4pPr>
            <a:lvl5pPr marL="1885127" indent="0">
              <a:buNone/>
              <a:defRPr sz="1600" b="1"/>
            </a:lvl5pPr>
            <a:lvl6pPr marL="2356409" indent="0">
              <a:buNone/>
              <a:defRPr sz="1600" b="1"/>
            </a:lvl6pPr>
            <a:lvl7pPr marL="2827691" indent="0">
              <a:buNone/>
              <a:defRPr sz="1600" b="1"/>
            </a:lvl7pPr>
            <a:lvl8pPr marL="3298972" indent="0">
              <a:buNone/>
              <a:defRPr sz="1600" b="1"/>
            </a:lvl8pPr>
            <a:lvl9pPr marL="3770254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657958" y="3196865"/>
            <a:ext cx="3182898" cy="580802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0045" y="401358"/>
            <a:ext cx="2369047" cy="170810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815352" y="401359"/>
            <a:ext cx="4025504" cy="860353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60045" y="2109465"/>
            <a:ext cx="2369047" cy="6895428"/>
          </a:xfrm>
        </p:spPr>
        <p:txBody>
          <a:bodyPr/>
          <a:lstStyle>
            <a:lvl1pPr marL="0" indent="0">
              <a:buNone/>
              <a:defRPr sz="1400"/>
            </a:lvl1pPr>
            <a:lvl2pPr marL="471282" indent="0">
              <a:buNone/>
              <a:defRPr sz="1200"/>
            </a:lvl2pPr>
            <a:lvl3pPr marL="942564" indent="0">
              <a:buNone/>
              <a:defRPr sz="1000"/>
            </a:lvl3pPr>
            <a:lvl4pPr marL="1413845" indent="0">
              <a:buNone/>
              <a:defRPr sz="900"/>
            </a:lvl4pPr>
            <a:lvl5pPr marL="1885127" indent="0">
              <a:buNone/>
              <a:defRPr sz="900"/>
            </a:lvl5pPr>
            <a:lvl6pPr marL="2356409" indent="0">
              <a:buNone/>
              <a:defRPr sz="900"/>
            </a:lvl6pPr>
            <a:lvl7pPr marL="2827691" indent="0">
              <a:buNone/>
              <a:defRPr sz="900"/>
            </a:lvl7pPr>
            <a:lvl8pPr marL="3298972" indent="0">
              <a:buNone/>
              <a:defRPr sz="900"/>
            </a:lvl8pPr>
            <a:lvl9pPr marL="3770254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11427" y="7056437"/>
            <a:ext cx="4320540" cy="833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411427" y="900722"/>
            <a:ext cx="4320540" cy="6048375"/>
          </a:xfrm>
        </p:spPr>
        <p:txBody>
          <a:bodyPr/>
          <a:lstStyle>
            <a:lvl1pPr marL="0" indent="0">
              <a:buNone/>
              <a:defRPr sz="3300"/>
            </a:lvl1pPr>
            <a:lvl2pPr marL="471282" indent="0">
              <a:buNone/>
              <a:defRPr sz="2900"/>
            </a:lvl2pPr>
            <a:lvl3pPr marL="942564" indent="0">
              <a:buNone/>
              <a:defRPr sz="2500"/>
            </a:lvl3pPr>
            <a:lvl4pPr marL="1413845" indent="0">
              <a:buNone/>
              <a:defRPr sz="2100"/>
            </a:lvl4pPr>
            <a:lvl5pPr marL="1885127" indent="0">
              <a:buNone/>
              <a:defRPr sz="2100"/>
            </a:lvl5pPr>
            <a:lvl6pPr marL="2356409" indent="0">
              <a:buNone/>
              <a:defRPr sz="2100"/>
            </a:lvl6pPr>
            <a:lvl7pPr marL="2827691" indent="0">
              <a:buNone/>
              <a:defRPr sz="2100"/>
            </a:lvl7pPr>
            <a:lvl8pPr marL="3298972" indent="0">
              <a:buNone/>
              <a:defRPr sz="2100"/>
            </a:lvl8pPr>
            <a:lvl9pPr marL="3770254" indent="0">
              <a:buNone/>
              <a:defRPr sz="21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411427" y="7889490"/>
            <a:ext cx="4320540" cy="1183072"/>
          </a:xfrm>
        </p:spPr>
        <p:txBody>
          <a:bodyPr/>
          <a:lstStyle>
            <a:lvl1pPr marL="0" indent="0">
              <a:buNone/>
              <a:defRPr sz="1400"/>
            </a:lvl1pPr>
            <a:lvl2pPr marL="471282" indent="0">
              <a:buNone/>
              <a:defRPr sz="1200"/>
            </a:lvl2pPr>
            <a:lvl3pPr marL="942564" indent="0">
              <a:buNone/>
              <a:defRPr sz="1000"/>
            </a:lvl3pPr>
            <a:lvl4pPr marL="1413845" indent="0">
              <a:buNone/>
              <a:defRPr sz="900"/>
            </a:lvl4pPr>
            <a:lvl5pPr marL="1885127" indent="0">
              <a:buNone/>
              <a:defRPr sz="900"/>
            </a:lvl5pPr>
            <a:lvl6pPr marL="2356409" indent="0">
              <a:buNone/>
              <a:defRPr sz="900"/>
            </a:lvl6pPr>
            <a:lvl7pPr marL="2827691" indent="0">
              <a:buNone/>
              <a:defRPr sz="900"/>
            </a:lvl7pPr>
            <a:lvl8pPr marL="3298972" indent="0">
              <a:buNone/>
              <a:defRPr sz="900"/>
            </a:lvl8pPr>
            <a:lvl9pPr marL="3770254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360045" y="403692"/>
            <a:ext cx="6480810" cy="1680104"/>
          </a:xfrm>
          <a:prstGeom prst="rect">
            <a:avLst/>
          </a:prstGeom>
        </p:spPr>
        <p:txBody>
          <a:bodyPr vert="horz" lIns="94256" tIns="47128" rIns="94256" bIns="47128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60045" y="2352147"/>
            <a:ext cx="6480810" cy="6652746"/>
          </a:xfrm>
          <a:prstGeom prst="rect">
            <a:avLst/>
          </a:prstGeom>
        </p:spPr>
        <p:txBody>
          <a:bodyPr vert="horz" lIns="94256" tIns="47128" rIns="94256" bIns="47128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60045" y="9343247"/>
            <a:ext cx="1680210" cy="536700"/>
          </a:xfrm>
          <a:prstGeom prst="rect">
            <a:avLst/>
          </a:prstGeom>
        </p:spPr>
        <p:txBody>
          <a:bodyPr vert="horz" lIns="94256" tIns="47128" rIns="94256" bIns="471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8CFA1-28D6-4BD3-829D-679BEAA0E7D6}" type="datetimeFigureOut">
              <a:rPr kumimoji="1" lang="ja-JP" altLang="en-US" smtClean="0"/>
              <a:pPr/>
              <a:t>2016/3/27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460308" y="9343247"/>
            <a:ext cx="2280285" cy="536700"/>
          </a:xfrm>
          <a:prstGeom prst="rect">
            <a:avLst/>
          </a:prstGeom>
        </p:spPr>
        <p:txBody>
          <a:bodyPr vert="horz" lIns="94256" tIns="47128" rIns="94256" bIns="471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5160645" y="9343247"/>
            <a:ext cx="1680210" cy="536700"/>
          </a:xfrm>
          <a:prstGeom prst="rect">
            <a:avLst/>
          </a:prstGeom>
        </p:spPr>
        <p:txBody>
          <a:bodyPr vert="horz" lIns="94256" tIns="47128" rIns="94256" bIns="471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AAB9C-53CE-43CF-93B3-2BF1CCD9B4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42564" rtl="0" eaLnBrk="1" latinLnBrk="0" hangingPunct="1">
        <a:spcBef>
          <a:spcPct val="0"/>
        </a:spcBef>
        <a:buNone/>
        <a:defRPr kumimoji="1"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3461" indent="-353461" algn="l" defTabSz="942564" rtl="0" eaLnBrk="1" latinLnBrk="0" hangingPunct="1">
        <a:spcBef>
          <a:spcPct val="20000"/>
        </a:spcBef>
        <a:buFont typeface="Arial" pitchFamily="34" charset="0"/>
        <a:buChar char="•"/>
        <a:defRPr kumimoji="1"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5833" indent="-294551" algn="l" defTabSz="942564" rtl="0" eaLnBrk="1" latinLnBrk="0" hangingPunct="1">
        <a:spcBef>
          <a:spcPct val="20000"/>
        </a:spcBef>
        <a:buFont typeface="Arial" pitchFamily="34" charset="0"/>
        <a:buChar char="–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8204" indent="-235641" algn="l" defTabSz="942564" rtl="0" eaLnBrk="1" latinLnBrk="0" hangingPunct="1">
        <a:spcBef>
          <a:spcPct val="20000"/>
        </a:spcBef>
        <a:buFont typeface="Arial" pitchFamily="34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9486" indent="-235641" algn="l" defTabSz="942564" rtl="0" eaLnBrk="1" latinLnBrk="0" hangingPunct="1"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0768" indent="-235641" algn="l" defTabSz="942564" rtl="0" eaLnBrk="1" latinLnBrk="0" hangingPunct="1">
        <a:spcBef>
          <a:spcPct val="20000"/>
        </a:spcBef>
        <a:buFont typeface="Arial" pitchFamily="34" charset="0"/>
        <a:buChar char="»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2050" indent="-235641" algn="l" defTabSz="942564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63331" indent="-235641" algn="l" defTabSz="942564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34613" indent="-235641" algn="l" defTabSz="942564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05895" indent="-235641" algn="l" defTabSz="942564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1282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2564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3845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85127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56409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27691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8972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70254" algn="l" defTabSz="94256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69996"/>
              </p:ext>
            </p:extLst>
          </p:nvPr>
        </p:nvGraphicFramePr>
        <p:xfrm>
          <a:off x="256790" y="6192440"/>
          <a:ext cx="4135748" cy="3618128"/>
        </p:xfrm>
        <a:graphic>
          <a:graphicData uri="http://schemas.openxmlformats.org/drawingml/2006/table">
            <a:tbl>
              <a:tblPr/>
              <a:tblGrid>
                <a:gridCol w="319324"/>
                <a:gridCol w="806866"/>
                <a:gridCol w="633294"/>
                <a:gridCol w="432048"/>
                <a:gridCol w="720080"/>
                <a:gridCol w="792088"/>
                <a:gridCol w="432048"/>
              </a:tblGrid>
              <a:tr h="329850">
                <a:tc gridSpan="7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800" b="0" kern="100" dirty="0" smtClean="0">
                          <a:latin typeface="Century"/>
                          <a:ea typeface="HG創英角ｺﾞｼｯｸUB"/>
                          <a:cs typeface="Times New Roman"/>
                        </a:rPr>
                        <a:t>４月　</a:t>
                      </a:r>
                      <a:r>
                        <a:rPr lang="ja-JP" altLang="ja-JP" sz="1800" b="0" kern="100" dirty="0" smtClean="0">
                          <a:latin typeface="Century"/>
                          <a:ea typeface="HG創英角ｺﾞｼｯｸUB"/>
                          <a:cs typeface="Times New Roman"/>
                        </a:rPr>
                        <a:t>ごみ</a:t>
                      </a:r>
                      <a:r>
                        <a:rPr lang="ja-JP" altLang="en-US" sz="1800" b="0" kern="100" dirty="0" smtClean="0">
                          <a:latin typeface="Century"/>
                          <a:ea typeface="HG創英角ｺﾞｼｯｸUB"/>
                          <a:cs typeface="Times New Roman"/>
                        </a:rPr>
                        <a:t>･資源物</a:t>
                      </a:r>
                      <a:r>
                        <a:rPr lang="ja-JP" altLang="ja-JP" sz="1800" b="0" kern="100" dirty="0" smtClean="0">
                          <a:latin typeface="Century"/>
                          <a:ea typeface="HG創英角ｺﾞｼｯｸUB"/>
                          <a:cs typeface="Times New Roman"/>
                        </a:rPr>
                        <a:t>収集日程表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6008" marR="66008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5242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0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Times New Roman"/>
                        </a:rPr>
                        <a:t>日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月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火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水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木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金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0" spc="0" dirty="0">
                          <a:solidFill>
                            <a:srgbClr val="008080"/>
                          </a:solidFill>
                          <a:latin typeface="+mn-ea"/>
                          <a:ea typeface="+mn-ea"/>
                          <a:cs typeface="Times New Roman"/>
                        </a:rPr>
                        <a:t>土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238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b="1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</a:t>
                      </a: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紙製容器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3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4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もやせる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5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プ　ラ　　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6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7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もやせる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8</a:t>
                      </a: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古紙・古着</a:t>
                      </a: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9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576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10</a:t>
                      </a: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11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もやせる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プ　ラ</a:t>
                      </a:r>
                      <a:endParaRPr 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13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14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もやせる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4785"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15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紙製容器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16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92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17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もやせる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4785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プ　ラ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0" spc="0" baseline="0" dirty="0" smtClean="0">
                          <a:latin typeface="+mn-ea"/>
                          <a:ea typeface="+mn-ea"/>
                          <a:cs typeface="Times New Roman"/>
                        </a:rPr>
                        <a:t>20</a:t>
                      </a:r>
                      <a:endParaRPr lang="ja-JP" altLang="en-US" sz="1100" kern="0" spc="0" baseline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100" u="sng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21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もやせる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22</a:t>
                      </a:r>
                    </a:p>
                    <a:p>
                      <a:pPr marL="0" marR="0" indent="0" algn="ctr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古紙・古着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金　　属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23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112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24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もやせる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26</a:t>
                      </a: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プ　ラ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27</a:t>
                      </a: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28</a:t>
                      </a: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29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42564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紙製容器</a:t>
                      </a: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alt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n-US" altLang="ja-JP" sz="1100" kern="0" spc="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0" spc="0" dirty="0" smtClean="0">
                          <a:latin typeface="+mn-ea"/>
                          <a:ea typeface="+mn-ea"/>
                          <a:cs typeface="Times New Roman"/>
                        </a:rPr>
                        <a:t>30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ja-JP" sz="1100" kern="0" spc="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6008" marR="66008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260"/>
            <a:ext cx="960120" cy="833590"/>
          </a:xfrm>
          <a:prstGeom prst="rect">
            <a:avLst/>
          </a:prstGeom>
          <a:noFill/>
        </p:spPr>
      </p:pic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0" y="465260"/>
            <a:ext cx="190418" cy="77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256" tIns="47128" rIns="94256" bIns="4712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sz="600" dirty="0" smtClean="0">
                <a:latin typeface="Arial" pitchFamily="34" charset="0"/>
                <a:ea typeface="ＭＳ Ｐゴシック" pitchFamily="50" charset="-128"/>
              </a:rPr>
              <a:t/>
            </a:r>
            <a:br>
              <a:rPr lang="ja-JP" altLang="ja-JP" sz="600" dirty="0" smtClean="0">
                <a:latin typeface="Arial" pitchFamily="34" charset="0"/>
                <a:ea typeface="ＭＳ Ｐゴシック" pitchFamily="50" charset="-128"/>
              </a:rPr>
            </a:br>
            <a:endParaRPr lang="ja-JP" altLang="ja-JP" dirty="0" smtClean="0">
              <a:latin typeface="Arial" pitchFamily="34" charset="0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ja-JP" dirty="0" smtClean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0" y="46526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4256" tIns="47128" rIns="94256" bIns="47128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b="1" dirty="0" smtClean="0">
                <a:latin typeface="Century" pitchFamily="18" charset="0"/>
                <a:ea typeface="HGS創英角ﾎﾟｯﾌﾟ体" pitchFamily="50" charset="-128"/>
                <a:cs typeface="Times New Roman" pitchFamily="18" charset="0"/>
              </a:rPr>
              <a:t> </a:t>
            </a:r>
            <a:endParaRPr lang="ja-JP" altLang="ja-JP" dirty="0" smtClean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57200"/>
            <a:ext cx="72009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220282" y="105059"/>
            <a:ext cx="6764544" cy="1492685"/>
            <a:chOff x="211326" y="242289"/>
            <a:chExt cx="6764544" cy="1492685"/>
          </a:xfrm>
        </p:grpSpPr>
        <p:sp>
          <p:nvSpPr>
            <p:cNvPr id="1026" name="AutoShape 2"/>
            <p:cNvSpPr>
              <a:spLocks noChangeArrowheads="1"/>
            </p:cNvSpPr>
            <p:nvPr/>
          </p:nvSpPr>
          <p:spPr bwMode="auto">
            <a:xfrm>
              <a:off x="211326" y="242289"/>
              <a:ext cx="6764544" cy="1492685"/>
            </a:xfrm>
            <a:prstGeom prst="roundRect">
              <a:avLst>
                <a:gd name="adj" fmla="val 16667"/>
              </a:avLst>
            </a:prstGeom>
            <a:noFill/>
            <a:ln w="76200" cmpd="tri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4256" tIns="47128" rIns="94256" bIns="47128" numCol="1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000" dirty="0" smtClean="0">
                  <a:latin typeface="Century" pitchFamily="18" charset="0"/>
                  <a:ea typeface="HG創英角ｺﾞｼｯｸUB" pitchFamily="49" charset="-128"/>
                </a:rPr>
                <a:t>　　　　　　　　　　　　　　　　　　　　　　　　　　　　　　　　　   </a:t>
              </a:r>
              <a:r>
                <a:rPr lang="ja-JP" altLang="en-US" sz="1600" dirty="0" smtClean="0">
                  <a:solidFill>
                    <a:srgbClr val="000000"/>
                  </a:solidFill>
                  <a:latin typeface="Century" pitchFamily="18" charset="0"/>
                  <a:ea typeface="HG創英角ｺﾞｼｯｸUB" pitchFamily="49" charset="-128"/>
                </a:rPr>
                <a:t>平成２８年　４月</a:t>
              </a:r>
              <a:endParaRPr lang="ja-JP" altLang="en-US" sz="1000" dirty="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000" dirty="0" smtClean="0">
                  <a:solidFill>
                    <a:srgbClr val="000000"/>
                  </a:solidFill>
                  <a:latin typeface="Century" pitchFamily="18" charset="0"/>
                  <a:ea typeface="ＭＳ 明朝" pitchFamily="17" charset="-128"/>
                </a:rPr>
                <a:t>　　　　　　　　　　　　　　　　　　　　　　　　　　　</a:t>
              </a:r>
              <a:r>
                <a:rPr lang="zh-TW" altLang="en-US" dirty="0" smtClean="0">
                  <a:solidFill>
                    <a:srgbClr val="000000"/>
                  </a:solidFill>
                  <a:latin typeface="Century" pitchFamily="18" charset="0"/>
                  <a:ea typeface="HG創英角ｺﾞｼｯｸUB" pitchFamily="49" charset="-128"/>
                </a:rPr>
                <a:t>　</a:t>
              </a:r>
              <a:r>
                <a:rPr lang="ja-JP" altLang="en-US" dirty="0" smtClean="0">
                  <a:solidFill>
                    <a:srgbClr val="000000"/>
                  </a:solidFill>
                  <a:latin typeface="Century" pitchFamily="18" charset="0"/>
                  <a:ea typeface="HG創英角ｺﾞｼｯｸUB" pitchFamily="49" charset="-128"/>
                </a:rPr>
                <a:t>　　  </a:t>
              </a:r>
              <a:r>
                <a:rPr lang="zh-TW" altLang="en-US" dirty="0" smtClean="0">
                  <a:solidFill>
                    <a:srgbClr val="000000"/>
                  </a:solidFill>
                  <a:latin typeface="Century" pitchFamily="18" charset="0"/>
                  <a:ea typeface="HG創英角ｺﾞｼｯｸUB" pitchFamily="49" charset="-128"/>
                </a:rPr>
                <a:t>松江市大野公民館</a:t>
              </a:r>
              <a:endParaRPr lang="zh-TW" altLang="en-US" sz="1000" dirty="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000" dirty="0" smtClean="0">
                  <a:latin typeface="Century" pitchFamily="18" charset="0"/>
                  <a:ea typeface="ＭＳ 明朝" pitchFamily="17" charset="-128"/>
                </a:rPr>
                <a:t>　　　　　　　　　　　　　　　　　　　　　　　　　　　　　　　　　　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TEL</a:t>
              </a:r>
              <a:r>
                <a:rPr lang="ja-JP" altLang="en-US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　　 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0852</a:t>
              </a:r>
              <a:r>
                <a:rPr lang="ja-JP" altLang="en-US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－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88</a:t>
              </a:r>
              <a:r>
                <a:rPr lang="ja-JP" altLang="en-US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－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2051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000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　　　　　　　　　　　　　　　　　　　　　　　　　　　　　　　　　　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FAX</a:t>
              </a:r>
              <a:r>
                <a:rPr lang="ja-JP" altLang="en-US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　 　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0852</a:t>
              </a:r>
              <a:r>
                <a:rPr lang="ja-JP" altLang="en-US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－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88</a:t>
              </a:r>
              <a:r>
                <a:rPr lang="ja-JP" altLang="en-US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－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3186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　　　　　　　　　　　　　　　　　　　　　　　　　　　　　　　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E-Mail </a:t>
              </a:r>
              <a:r>
                <a:rPr lang="ja-JP" altLang="en-US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　</a:t>
              </a:r>
              <a:r>
                <a:rPr lang="en-US" altLang="ja-JP" sz="1100" b="1" dirty="0" smtClean="0">
                  <a:solidFill>
                    <a:srgbClr val="003300"/>
                  </a:solidFill>
                  <a:latin typeface="Century" pitchFamily="18" charset="0"/>
                  <a:ea typeface="ＭＳ 明朝" pitchFamily="17" charset="-128"/>
                </a:rPr>
                <a:t>oonok@mable.ne.jp</a:t>
              </a:r>
              <a:endParaRPr lang="en-US" altLang="ja-JP" sz="1100" b="1" dirty="0" smtClean="0">
                <a:solidFill>
                  <a:srgbClr val="003300"/>
                </a:solidFill>
                <a:latin typeface="Times New Roman" pitchFamily="18" charset="0"/>
                <a:ea typeface="HG創英角ｺﾞｼｯｸUB" pitchFamily="49" charset="-128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100" b="1" dirty="0" smtClean="0">
                <a:solidFill>
                  <a:srgbClr val="FF9900"/>
                </a:solidFill>
                <a:latin typeface="Times New Roman" pitchFamily="18" charset="0"/>
                <a:ea typeface="HG創英角ｺﾞｼｯｸUB" pitchFamily="49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dirty="0" smtClean="0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1512219" y="503808"/>
              <a:ext cx="2304255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4256" tIns="47128" rIns="94256" bIns="47128" numCol="1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5400" dirty="0" smtClean="0">
                  <a:solidFill>
                    <a:srgbClr val="000000"/>
                  </a:solidFill>
                  <a:latin typeface="Century" pitchFamily="18" charset="0"/>
                  <a:ea typeface="HG創英角ﾎﾟｯﾌﾟ体" pitchFamily="49" charset="-128"/>
                </a:rPr>
                <a:t>おおの</a:t>
              </a:r>
              <a:endParaRPr lang="ja-JP" altLang="en-US" sz="5400" dirty="0" smtClean="0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384202" y="585653"/>
              <a:ext cx="1209201" cy="926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4256" tIns="47128" rIns="94256" bIns="47128" numCol="1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500" dirty="0" smtClean="0">
                  <a:solidFill>
                    <a:srgbClr val="000000"/>
                  </a:solidFill>
                  <a:latin typeface="Century" pitchFamily="18" charset="0"/>
                  <a:ea typeface="HG創英角ｺﾞｼｯｸUB" pitchFamily="49" charset="-128"/>
                </a:rPr>
                <a:t>公民館</a:t>
              </a:r>
              <a:endParaRPr lang="ja-JP" altLang="en-US" sz="2500" dirty="0" smtClean="0">
                <a:solidFill>
                  <a:srgbClr val="000000"/>
                </a:solidFill>
                <a:latin typeface="Times New Roman" pitchFamily="18" charset="0"/>
                <a:ea typeface="HG創英角ｺﾞｼｯｸUB" pitchFamily="49" charset="-128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500" dirty="0" smtClean="0">
                  <a:solidFill>
                    <a:srgbClr val="000000"/>
                  </a:solidFill>
                  <a:latin typeface="Century" pitchFamily="18" charset="0"/>
                  <a:ea typeface="HG創英角ｺﾞｼｯｸUB" pitchFamily="49" charset="-128"/>
                </a:rPr>
                <a:t>だより</a:t>
              </a:r>
              <a:endParaRPr lang="ja-JP" altLang="en-US" dirty="0" smtClean="0"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21" name="図 20" descr="D:\大野シンボルマーク.jpg"/>
            <p:cNvPicPr/>
            <p:nvPr/>
          </p:nvPicPr>
          <p:blipFill>
            <a:blip r:embed="rId4" cstate="print"/>
            <a:srcRect l="662" t="8015" r="3328" b="38696"/>
            <a:stretch>
              <a:fillRect/>
            </a:stretch>
          </p:blipFill>
          <p:spPr bwMode="auto">
            <a:xfrm>
              <a:off x="3708462" y="666569"/>
              <a:ext cx="792088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3456434" y="1439912"/>
              <a:ext cx="122413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 smtClean="0">
                  <a:latin typeface="ＭＳ 明朝" pitchFamily="17" charset="-128"/>
                  <a:ea typeface="ＭＳ 明朝" pitchFamily="17" charset="-128"/>
                </a:rPr>
                <a:t>大野のｼﾝﾎﾞﾙﾏｰｸ</a:t>
              </a:r>
              <a:endParaRPr kumimoji="1" lang="ja-JP" altLang="en-US" sz="1100" dirty="0">
                <a:latin typeface="ＭＳ 明朝" pitchFamily="17" charset="-128"/>
                <a:ea typeface="ＭＳ 明朝" pitchFamily="17" charset="-128"/>
              </a:endParaRPr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5832698" y="2592040"/>
            <a:ext cx="115212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90418" y="1727946"/>
            <a:ext cx="3505200" cy="4320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lvl="0" indent="1524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000" dirty="0" smtClean="0"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lvl="0" indent="1524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000" dirty="0" smtClean="0"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en-US" altLang="ja-JP" sz="1400" dirty="0" smtClean="0">
              <a:latin typeface="HGP行書体" panose="03000600000000000000" pitchFamily="66" charset="-128"/>
              <a:ea typeface="HGP行書体" panose="03000600000000000000" pitchFamily="66" charset="-128"/>
            </a:endParaRPr>
          </a:p>
          <a:p>
            <a:r>
              <a:rPr lang="ja-JP" altLang="en-US" sz="1400" dirty="0"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r>
              <a:rPr lang="en-US" altLang="ja-JP" sz="1400" dirty="0"/>
              <a:t> </a:t>
            </a:r>
            <a:endParaRPr lang="ja-JP" altLang="ja-JP" sz="1400" dirty="0"/>
          </a:p>
          <a:p>
            <a:pPr>
              <a:lnSpc>
                <a:spcPts val="2300"/>
              </a:lnSpc>
            </a:pPr>
            <a:r>
              <a:rPr lang="ja-JP" altLang="en-US" sz="1400" dirty="0" smtClean="0"/>
              <a:t>　</a:t>
            </a:r>
            <a:r>
              <a:rPr lang="ja-JP" altLang="en-US" sz="16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endParaRPr lang="ja-JP" altLang="ja-JP" sz="1600" dirty="0"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823348" y="1727945"/>
            <a:ext cx="3298701" cy="4320480"/>
          </a:xfrm>
          <a:prstGeom prst="rect">
            <a:avLst/>
          </a:prstGeom>
          <a:solidFill>
            <a:schemeClr val="bg1"/>
          </a:solidFill>
          <a:ln w="57150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HG創英角ﾎﾟｯﾌﾟ体" pitchFamily="49" charset="-128"/>
            </a:endParaRPr>
          </a:p>
          <a:p>
            <a:pPr marL="0" marR="0" lvl="0" indent="0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HG創英角ﾎﾟｯﾌﾟ体" pitchFamily="49" charset="-128"/>
              </a:rPr>
              <a:t>平成</a:t>
            </a:r>
            <a:r>
              <a: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HG創英角ﾎﾟｯﾌﾟ体" pitchFamily="49" charset="-128"/>
              </a:rPr>
              <a:t>２８年</a:t>
            </a:r>
            <a:r>
              <a:rPr kumimoji="1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HG創英角ﾎﾟｯﾌﾟ体" pitchFamily="49" charset="-128"/>
              </a:rPr>
              <a:t>度</a:t>
            </a:r>
            <a:r>
              <a:rPr lang="ja-JP" altLang="en-US" sz="1200" dirty="0">
                <a:latin typeface="Century" pitchFamily="18" charset="0"/>
                <a:ea typeface="HG創英角ﾎﾟｯﾌﾟ体" pitchFamily="49" charset="-128"/>
              </a:rPr>
              <a:t>　</a:t>
            </a:r>
            <a:r>
              <a:rPr kumimoji="1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HG創英角ﾎﾟｯﾌﾟ体" pitchFamily="49" charset="-128"/>
              </a:rPr>
              <a:t>大野地区自治会長名</a:t>
            </a:r>
            <a:r>
              <a:rPr lang="ja-JP" altLang="en-US" sz="1800" dirty="0" smtClean="0">
                <a:latin typeface="Century" pitchFamily="18" charset="0"/>
                <a:ea typeface="HG創英角ﾎﾟｯﾌﾟ体" pitchFamily="49" charset="-128"/>
              </a:rPr>
              <a:t>  </a:t>
            </a:r>
            <a:endParaRPr lang="en-US" altLang="ja-JP" sz="1800" dirty="0" smtClean="0">
              <a:latin typeface="Century" pitchFamily="18" charset="0"/>
              <a:ea typeface="HG創英角ﾎﾟｯﾌﾟ体" pitchFamily="49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　　　　　　　　</a:t>
            </a:r>
            <a:r>
              <a:rPr lang="ja-JP" altLang="en-US" sz="1000" dirty="0" smtClean="0">
                <a:latin typeface="Century" pitchFamily="18" charset="0"/>
                <a:ea typeface="ＭＳ 明朝" pitchFamily="17" charset="-128"/>
              </a:rPr>
              <a:t>　　</a:t>
            </a: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　　　（</a:t>
            </a:r>
            <a:r>
              <a:rPr kumimoji="1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敬称略</a:t>
            </a: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）</a:t>
            </a:r>
            <a:endParaRPr kumimoji="1" lang="zh-CN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ja-JP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中ノ手 自治会　　　玉木　啓吾</a:t>
            </a: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 　</a:t>
            </a:r>
            <a:endParaRPr kumimoji="1" lang="en-US" altLang="ja-JP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土　居 自治会　　　森井　嗣夫　</a:t>
            </a:r>
            <a:endParaRPr kumimoji="1" lang="en-US" altLang="ja-JP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東　村 自治会　　　大廻　英二　　　　</a:t>
            </a:r>
            <a:r>
              <a:rPr kumimoji="1" lang="ja-JP" altLang="en-US" sz="14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 </a:t>
            </a:r>
            <a:endParaRPr kumimoji="1" lang="en-US" altLang="ja-JP" sz="14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中　川 自治会　　　石倉　勇次</a:t>
            </a:r>
            <a:endParaRPr kumimoji="1" lang="en-US" altLang="ja-JP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西ノ村 自治会　　　藤原　昭文　　</a:t>
            </a:r>
            <a:endParaRPr kumimoji="1" lang="en-US" altLang="ja-JP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津ノ森 自治会　　　金坂　孝吉</a:t>
            </a:r>
            <a:endParaRPr kumimoji="1" lang="en-US" altLang="ja-JP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zh-CN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山　中 自治会</a:t>
            </a: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田中　秀明</a:t>
            </a:r>
            <a:r>
              <a:rPr kumimoji="1" lang="zh-CN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</a:t>
            </a:r>
            <a:endParaRPr kumimoji="1" lang="en-US" altLang="zh-CN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zh-CN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殿　山 自治会</a:t>
            </a: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岩成　辰義</a:t>
            </a:r>
            <a:endParaRPr kumimoji="1" lang="en-US" altLang="ja-JP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zh-CN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上根尾 自治会</a:t>
            </a: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多久和宣久　　　 </a:t>
            </a:r>
            <a:r>
              <a:rPr kumimoji="1" lang="zh-CN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      </a:t>
            </a:r>
            <a:endParaRPr kumimoji="1" lang="en-US" altLang="zh-CN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zh-CN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細　原 自治会</a:t>
            </a: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山崎　久一</a:t>
            </a:r>
            <a:endParaRPr kumimoji="1" lang="en-US" altLang="ja-JP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zh-TW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鎌　田 自治会</a:t>
            </a: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松浦　一夫</a:t>
            </a:r>
            <a:r>
              <a:rPr kumimoji="1" lang="zh-TW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      </a:t>
            </a:r>
            <a:endParaRPr kumimoji="1" lang="en-US" altLang="zh-TW" sz="14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</a:endParaRPr>
          </a:p>
          <a:p>
            <a:pPr lvl="0" algn="just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zh-TW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魚瀬東 自治会</a:t>
            </a:r>
            <a:r>
              <a:rPr kumimoji="1" lang="ja-JP" altLang="en-US" sz="1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石倉　幸盛</a:t>
            </a:r>
            <a:r>
              <a:rPr kumimoji="1" lang="ja-JP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明朝" pitchFamily="17" charset="-128"/>
            </a:endParaRPr>
          </a:p>
          <a:p>
            <a:pPr lvl="0" algn="just" defTabSz="9144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魚瀬西 自治会</a:t>
            </a:r>
            <a:r>
              <a:rPr kumimoji="1" lang="ja-JP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　　村松　淳子　　　　　　</a:t>
            </a:r>
            <a:r>
              <a:rPr kumimoji="1" lang="zh-TW" altLang="en-US" sz="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r>
              <a:rPr kumimoji="1" lang="zh-TW" altLang="en-US" sz="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</a:rPr>
              <a:t>　</a:t>
            </a:r>
            <a:endParaRPr lang="en-US" altLang="ja-JP" sz="1200" dirty="0" smtClean="0">
              <a:latin typeface="ＭＳ 明朝" pitchFamily="17" charset="-128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latin typeface="ＭＳ 明朝" pitchFamily="17" charset="-128"/>
                <a:ea typeface="ＭＳ 明朝" pitchFamily="17" charset="-128"/>
              </a:rPr>
              <a:t>　</a:t>
            </a:r>
            <a:r>
              <a:rPr lang="ja-JP" altLang="en-US" sz="1200" dirty="0" smtClean="0">
                <a:latin typeface="ＭＳ 明朝" pitchFamily="17" charset="-128"/>
                <a:ea typeface="ＭＳ 明朝" pitchFamily="17" charset="-128"/>
              </a:rPr>
              <a:t>　</a:t>
            </a:r>
            <a:r>
              <a:rPr kumimoji="1" lang="ja-JP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rPr>
              <a:t>諸々お世話になります。よろしくお願い</a:t>
            </a:r>
            <a:endParaRPr kumimoji="1" lang="en-US" altLang="ja-JP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rPr>
              <a:t>　　いたします。</a:t>
            </a:r>
            <a:endParaRPr kumimoji="1" lang="ja-JP" altLang="en-US" sz="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4505409" y="6192441"/>
            <a:ext cx="2543091" cy="3528392"/>
          </a:xfrm>
          <a:prstGeom prst="rect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800" dirty="0" smtClean="0">
              <a:solidFill>
                <a:srgbClr val="00FF00"/>
              </a:solidFill>
              <a:latin typeface="Arial Black" pitchFamily="34" charset="0"/>
              <a:ea typeface="HG創英角ｺﾞｼｯｸUB" pitchFamily="49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latin typeface="Arial Black" pitchFamily="34" charset="0"/>
                <a:ea typeface="ＭＳ Ｐゴシック" pitchFamily="50" charset="-128"/>
              </a:rPr>
              <a:t>4</a:t>
            </a:r>
            <a:r>
              <a:rPr lang="ja-JP" altLang="en-US" sz="1800" b="1" dirty="0" smtClean="0">
                <a:latin typeface="Arial Black" pitchFamily="34" charset="0"/>
                <a:ea typeface="ＭＳ Ｐゴシック" pitchFamily="50" charset="-128"/>
              </a:rPr>
              <a:t>月からごみ収集日程表が新しくなりました。</a:t>
            </a:r>
            <a:endParaRPr lang="en-US" altLang="ja-JP" sz="1800" b="1" dirty="0">
              <a:latin typeface="Arial Black" pitchFamily="34" charset="0"/>
              <a:ea typeface="ＭＳ Ｐゴシック" pitchFamily="50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●資源とごみは、朝 </a:t>
            </a:r>
            <a:r>
              <a:rPr lang="en-US" altLang="ja-JP" sz="1400" b="1" dirty="0" smtClean="0">
                <a:latin typeface="Arial Black" pitchFamily="34" charset="0"/>
                <a:ea typeface="ＭＳ Ｐゴシック" pitchFamily="50" charset="-128"/>
              </a:rPr>
              <a:t>8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時 </a:t>
            </a:r>
            <a:r>
              <a:rPr lang="en-US" altLang="ja-JP" sz="1400" b="1" dirty="0" smtClean="0">
                <a:latin typeface="Arial Black" pitchFamily="34" charset="0"/>
                <a:ea typeface="ＭＳ Ｐゴシック" pitchFamily="50" charset="-128"/>
              </a:rPr>
              <a:t>30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分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　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までに出してください。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1400" b="1" dirty="0">
              <a:latin typeface="Arial Black" pitchFamily="34" charset="0"/>
              <a:ea typeface="ＭＳ Ｐゴシック" pitchFamily="50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●生ごみは、一度水気をきって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　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出しましょう。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1400" b="1" dirty="0">
              <a:latin typeface="Arial Black" pitchFamily="34" charset="0"/>
              <a:ea typeface="ＭＳ Ｐゴシック" pitchFamily="50" charset="-128"/>
            </a:endParaRPr>
          </a:p>
          <a:p>
            <a:pPr lvl="0" algn="just" defTabSz="914400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●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粗大ごみは、年度内　</a:t>
            </a:r>
            <a:r>
              <a:rPr lang="en-US" altLang="ja-JP" sz="1400" b="1" dirty="0" smtClean="0">
                <a:latin typeface="Arial Black" pitchFamily="34" charset="0"/>
                <a:ea typeface="ＭＳ Ｐゴシック" pitchFamily="50" charset="-128"/>
              </a:rPr>
              <a:t>2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回、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algn="just" defTabSz="914400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latin typeface="Arial Black" pitchFamily="34" charset="0"/>
                <a:ea typeface="ＭＳ Ｐゴシック" pitchFamily="50" charset="-128"/>
              </a:rPr>
              <a:t>1</a:t>
            </a: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回に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つき</a:t>
            </a:r>
            <a:r>
              <a:rPr lang="en-US" altLang="ja-JP" sz="1400" b="1" dirty="0">
                <a:latin typeface="Arial Black" pitchFamily="34" charset="0"/>
                <a:ea typeface="ＭＳ Ｐゴシック" pitchFamily="50" charset="-128"/>
              </a:rPr>
              <a:t>2</a:t>
            </a: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個程度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まで</a:t>
            </a: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無料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で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algn="just" defTabSz="914400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収集されます。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algn="just" defTabSz="914400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　　</a:t>
            </a:r>
            <a:r>
              <a:rPr lang="en-US" altLang="ja-JP" sz="1400" b="1" dirty="0" smtClean="0">
                <a:latin typeface="Arial Black" pitchFamily="34" charset="0"/>
                <a:ea typeface="ＭＳ Ｐゴシック" pitchFamily="50" charset="-128"/>
              </a:rPr>
              <a:t>&lt;</a:t>
            </a: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申込先</a:t>
            </a:r>
            <a:r>
              <a:rPr lang="en-US" altLang="ja-JP" sz="1400" b="1" dirty="0" smtClean="0">
                <a:latin typeface="Arial Black" pitchFamily="34" charset="0"/>
                <a:ea typeface="ＭＳ Ｐゴシック" pitchFamily="50" charset="-128"/>
              </a:rPr>
              <a:t>&gt;</a:t>
            </a:r>
          </a:p>
          <a:p>
            <a:pPr lvl="0" algn="just" defTabSz="914400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　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　粗大ごみ処理センター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  <a:p>
            <a:pPr lvl="0" algn="just" defTabSz="914400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latin typeface="Arial Black" pitchFamily="34" charset="0"/>
                <a:ea typeface="ＭＳ Ｐゴシック" pitchFamily="50" charset="-128"/>
              </a:rPr>
              <a:t>　</a:t>
            </a:r>
            <a:r>
              <a:rPr lang="ja-JP" altLang="en-US" sz="1400" b="1" dirty="0" smtClean="0">
                <a:latin typeface="Arial Black" pitchFamily="34" charset="0"/>
                <a:ea typeface="ＭＳ Ｐゴシック" pitchFamily="50" charset="-128"/>
              </a:rPr>
              <a:t>　℡　２７－１５７０（予約制）</a:t>
            </a:r>
            <a:endParaRPr lang="en-US" altLang="ja-JP" sz="1400" b="1" dirty="0" smtClean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288082" y="2087984"/>
            <a:ext cx="3304753" cy="344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ja-JP" altLang="en-US" sz="1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HG行書体"/>
                <a:ea typeface="HG行書体"/>
              </a:rPr>
              <a:t>　</a:t>
            </a:r>
            <a:r>
              <a:rPr lang="ja-JP" altLang="en-US" sz="1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latin typeface="HG行書体"/>
                <a:ea typeface="HG行書体"/>
              </a:rPr>
              <a:t>今年度もよろしくお願いします</a:t>
            </a:r>
            <a:r>
              <a:rPr lang="ja-JP" altLang="en-US" sz="1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HG行書体"/>
                <a:ea typeface="HG行書体"/>
              </a:rPr>
              <a:t>　</a:t>
            </a:r>
            <a:endParaRPr lang="en-US" altLang="ja-JP" sz="1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HG行書体"/>
              <a:ea typeface="HG行書体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8082" y="2592040"/>
            <a:ext cx="3407536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さくらの花の開花たよりが春風に乗って届いてまいりました。</a:t>
            </a:r>
          </a:p>
          <a:p>
            <a:r>
              <a:rPr lang="ja-JP" altLang="en-US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　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平成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２７年度の公民館事業も、地域の皆様のご理解とご支援を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いただき無事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に終えることができました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こと厚く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お礼申し上げます。</a:t>
            </a:r>
          </a:p>
          <a:p>
            <a:r>
              <a:rPr lang="ja-JP" altLang="en-US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　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平成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２８年度のスタートです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。今年度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も地域の課題を受け止め、地域の皆様とともに安心して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暮らせる</a:t>
            </a:r>
            <a:r>
              <a:rPr lang="en-US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｢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ふるさと大野</a:t>
            </a:r>
            <a:r>
              <a:rPr lang="en-US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｣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の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まちづくり活動の拠点として、魅力ある事業を推進して参りたいと思います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。</a:t>
            </a:r>
            <a:endParaRPr lang="en-US" altLang="ja-JP" sz="1400" dirty="0" smtClean="0">
              <a:latin typeface="HG行書体" panose="03000609000000000000" pitchFamily="65" charset="-128"/>
              <a:ea typeface="HG行書体" panose="03000609000000000000" pitchFamily="65" charset="-128"/>
            </a:endParaRPr>
          </a:p>
          <a:p>
            <a:r>
              <a:rPr lang="ja-JP" altLang="en-US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　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本年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も皆様のご支援ご協力を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よろしく</a:t>
            </a:r>
            <a:endParaRPr lang="en-US" altLang="ja-JP" sz="1400" dirty="0" smtClean="0">
              <a:latin typeface="HG行書体" panose="03000609000000000000" pitchFamily="65" charset="-128"/>
              <a:ea typeface="HG行書体" panose="03000609000000000000" pitchFamily="65" charset="-128"/>
            </a:endParaRPr>
          </a:p>
          <a:p>
            <a:pPr>
              <a:lnSpc>
                <a:spcPts val="2300"/>
              </a:lnSpc>
            </a:pP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お願い</a:t>
            </a:r>
            <a:r>
              <a:rPr lang="ja-JP" altLang="ja-JP" sz="1400" dirty="0">
                <a:latin typeface="HG行書体" panose="03000609000000000000" pitchFamily="65" charset="-128"/>
                <a:ea typeface="HG行書体" panose="03000609000000000000" pitchFamily="65" charset="-128"/>
              </a:rPr>
              <a:t>いたします</a:t>
            </a:r>
            <a:r>
              <a:rPr lang="ja-JP" altLang="ja-JP" sz="1400" dirty="0" smtClean="0">
                <a:latin typeface="HG行書体" panose="03000609000000000000" pitchFamily="65" charset="-128"/>
                <a:ea typeface="HG行書体" panose="03000609000000000000" pitchFamily="65" charset="-128"/>
              </a:rPr>
              <a:t>。</a:t>
            </a:r>
            <a:endParaRPr lang="en-US" altLang="ja-JP" sz="1400" dirty="0" smtClean="0">
              <a:latin typeface="HGP行書体" panose="03000600000000000000" pitchFamily="66" charset="-128"/>
              <a:ea typeface="HGP行書体" panose="03000600000000000000" pitchFamily="66" charset="-128"/>
            </a:endParaRPr>
          </a:p>
          <a:p>
            <a:pPr>
              <a:lnSpc>
                <a:spcPts val="2300"/>
              </a:lnSpc>
            </a:pPr>
            <a:r>
              <a:rPr lang="ja-JP" altLang="en-US" sz="1400" dirty="0">
                <a:latin typeface="HGP行書体" panose="03000600000000000000" pitchFamily="66" charset="-128"/>
                <a:ea typeface="HGP行書体" panose="03000600000000000000" pitchFamily="66" charset="-128"/>
              </a:rPr>
              <a:t>　　</a:t>
            </a:r>
            <a:r>
              <a:rPr lang="ja-JP" altLang="en-US" sz="14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　　　　　大野</a:t>
            </a:r>
            <a:r>
              <a:rPr lang="ja-JP" altLang="en-US" sz="1400" dirty="0">
                <a:latin typeface="HGP行書体" panose="03000600000000000000" pitchFamily="66" charset="-128"/>
                <a:ea typeface="HGP行書体" panose="03000600000000000000" pitchFamily="66" charset="-128"/>
              </a:rPr>
              <a:t>公民</a:t>
            </a:r>
            <a:r>
              <a:rPr lang="ja-JP" altLang="en-US" sz="14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館長　</a:t>
            </a:r>
            <a:r>
              <a:rPr lang="ja-JP" altLang="en-US" sz="1400" dirty="0"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r>
              <a:rPr lang="ja-JP" altLang="en-US" sz="14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　伊藤　京子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3408387" y="72969"/>
            <a:ext cx="3528392" cy="537304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 cmpd="dbl">
            <a:solidFill>
              <a:srgbClr val="000000"/>
            </a:solidFill>
            <a:round/>
            <a:headEnd/>
            <a:tailEnd/>
          </a:ln>
        </p:spPr>
        <p:txBody>
          <a:bodyPr vert="horz" wrap="square" lIns="76583" tIns="9164" rIns="76583" bIns="9164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0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GP創英角ﾎﾟｯﾌﾟ体" pitchFamily="50" charset="-128"/>
                <a:ea typeface="HGP創英角ﾎﾟｯﾌﾟ体" pitchFamily="50" charset="-128"/>
              </a:rPr>
              <a:t>４月　</a:t>
            </a:r>
            <a:r>
              <a:rPr lang="ja-JP" altLang="en-US" sz="2000" dirty="0" smtClean="0">
                <a:solidFill>
                  <a:srgbClr val="0000FF"/>
                </a:solidFill>
                <a:latin typeface="HGP創英角ﾎﾟｯﾌﾟ体" pitchFamily="50" charset="-128"/>
                <a:ea typeface="HGP創英角ﾎﾟｯﾌﾟ体" pitchFamily="50" charset="-128"/>
              </a:rPr>
              <a:t>行事・館使用予定</a:t>
            </a:r>
            <a:endParaRPr lang="ja-JP" altLang="en-US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49995" y="1696236"/>
            <a:ext cx="2250297" cy="603008"/>
          </a:xfrm>
          <a:prstGeom prst="rect">
            <a:avLst/>
          </a:prstGeom>
          <a:noFill/>
        </p:spPr>
        <p:txBody>
          <a:bodyPr wrap="square" lIns="94256" tIns="47128" rIns="94256" bIns="47128" rtlCol="0">
            <a:spAutoFit/>
          </a:bodyPr>
          <a:lstStyle/>
          <a:p>
            <a:endParaRPr lang="en-US" altLang="ja-JP" sz="1400" dirty="0" smtClean="0"/>
          </a:p>
          <a:p>
            <a:endParaRPr lang="en-US" altLang="ja-JP" dirty="0" smtClean="0"/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129749"/>
              </p:ext>
            </p:extLst>
          </p:nvPr>
        </p:nvGraphicFramePr>
        <p:xfrm>
          <a:off x="3243833" y="893712"/>
          <a:ext cx="3857499" cy="8902442"/>
        </p:xfrm>
        <a:graphic>
          <a:graphicData uri="http://schemas.openxmlformats.org/drawingml/2006/table">
            <a:tbl>
              <a:tblPr/>
              <a:tblGrid>
                <a:gridCol w="255194"/>
                <a:gridCol w="195455"/>
                <a:gridCol w="1825371"/>
                <a:gridCol w="1581479"/>
              </a:tblGrid>
              <a:tr h="249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日</a:t>
                      </a: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曜</a:t>
                      </a:r>
                    </a:p>
                  </a:txBody>
                  <a:tcPr marL="22822" marR="2282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b="1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公 民 館 行 事 ・ 使 用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9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5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金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図書館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開館　　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en-US" altLang="ja-JP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15</a:t>
                      </a:r>
                      <a:r>
                        <a:rPr lang="en-US" altLang="zh-TW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:00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からだ元気塾　　</a:t>
                      </a:r>
                      <a:r>
                        <a:rPr kumimoji="1" lang="en-US" altLang="ja-JP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10:00</a:t>
                      </a:r>
                      <a:endParaRPr kumimoji="1" lang="ja-JP" altLang="en-US" sz="1050" dirty="0" smtClean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5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土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交通安全協会　　　　</a:t>
                      </a:r>
                      <a:r>
                        <a:rPr kumimoji="1" lang="en-US" altLang="ja-JP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19:00</a:t>
                      </a:r>
                      <a:endParaRPr kumimoji="1" lang="ja-JP" altLang="en-US" sz="1050" dirty="0" smtClean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湖北ｼﾞｭﾆｱ　 　　</a:t>
                      </a:r>
                      <a:r>
                        <a:rPr kumimoji="1" lang="en-US" altLang="ja-JP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19:00</a:t>
                      </a:r>
                      <a:endParaRPr kumimoji="1" lang="ja-JP" altLang="en-US" sz="1050" dirty="0" smtClean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3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5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日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　　　　　　　　　</a:t>
                      </a: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上大野町町内会　</a:t>
                      </a:r>
                      <a:r>
                        <a:rPr kumimoji="1" lang="en-US" altLang="ja-JP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10:00</a:t>
                      </a:r>
                      <a:endParaRPr kumimoji="1"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4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5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月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5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5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火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月曜クラブ　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囲碁将棋クラブ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 19:00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6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水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ステップ２１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年金協会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14:00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7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木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書道教室　　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8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金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図書館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開館　　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en-US" altLang="ja-JP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15</a:t>
                      </a:r>
                      <a:r>
                        <a:rPr lang="en-US" altLang="zh-TW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からだ元気塾　　</a:t>
                      </a:r>
                      <a:r>
                        <a:rPr kumimoji="1" lang="en-US" altLang="ja-JP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10:00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寿会役員会　　　</a:t>
                      </a:r>
                      <a:r>
                        <a:rPr kumimoji="1" lang="en-US" altLang="ja-JP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14:00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9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5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土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05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建築組合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18:30</a:t>
                      </a:r>
                      <a:endParaRPr lang="en-US" altLang="zh-TW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10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日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kern="100" dirty="0" smtClean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11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月</a:t>
                      </a:r>
                      <a:endParaRPr lang="ja-JP" sz="105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移動図書館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14:10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～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14:40</a:t>
                      </a:r>
                      <a:endParaRPr kumimoji="1" lang="ja-JP" altLang="en-US" sz="1050" dirty="0" smtClean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50" dirty="0" smtClean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12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火</a:t>
                      </a:r>
                      <a:endParaRPr lang="ja-JP" sz="105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小原流生花教室　　  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囲碁将棋クラブ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 19:00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13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水</a:t>
                      </a:r>
                      <a:endParaRPr lang="ja-JP" sz="105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まめなかサロン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kern="100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14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木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大正琴クラブ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20:00</a:t>
                      </a:r>
                      <a:endParaRPr lang="en-US" sz="105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しあわせ会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10:00</a:t>
                      </a:r>
                      <a:endParaRPr lang="ja-JP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15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金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図書館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開館　　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en-US" altLang="ja-JP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15</a:t>
                      </a:r>
                      <a:r>
                        <a:rPr lang="en-US" altLang="zh-TW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:00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合同監査会　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19:00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　</a:t>
                      </a:r>
                      <a:endParaRPr lang="ja-JP" altLang="ja-JP" sz="105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からだ元気塾　　</a:t>
                      </a:r>
                      <a:r>
                        <a:rPr kumimoji="1" lang="en-US" altLang="ja-JP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10:00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16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土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17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日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18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月</a:t>
                      </a:r>
                      <a:endParaRPr lang="ja-JP" sz="105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dirty="0" smtClean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19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5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火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月曜クラブ　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10:00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　　　　　　　　</a:t>
                      </a:r>
                      <a:endParaRPr 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囲碁将棋クラブ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 19:00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水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寿会総会　　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10:00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ステップ２１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魚瀬なごやか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14:00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21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木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各種団体合同総会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13:00</a:t>
                      </a: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～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公民館運営協議会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書道教室　　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22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金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spc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図書館開館　　　　　</a:t>
                      </a:r>
                      <a:r>
                        <a:rPr lang="en-US" altLang="ja-JP" sz="1050" kern="100" spc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15:00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からだ元気塾　　</a:t>
                      </a:r>
                      <a:r>
                        <a:rPr kumimoji="1" lang="en-US" altLang="ja-JP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10:00</a:t>
                      </a:r>
                    </a:p>
                  </a:txBody>
                  <a:tcPr marL="21735" marR="21735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2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23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土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民生児童委員定例会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14:00</a:t>
                      </a:r>
                      <a:endParaRPr lang="en-US" sz="105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24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日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25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月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移動図書館　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</a:t>
                      </a:r>
                      <a:r>
                        <a:rPr lang="en-US" altLang="ja-JP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15:00</a:t>
                      </a:r>
                      <a:r>
                        <a:rPr lang="ja-JP" altLang="en-US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～</a:t>
                      </a:r>
                      <a:r>
                        <a:rPr lang="en-US" altLang="ja-JP" sz="1050" kern="100" baseline="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15:30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1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26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火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小原流生花教室　　  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囲碁将棋クラブ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  19:00</a:t>
                      </a:r>
                    </a:p>
                  </a:txBody>
                  <a:tcPr marL="21735" marR="21735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9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27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水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28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木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大正琴クラブ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20:00</a:t>
                      </a:r>
                      <a:endParaRPr lang="ja-JP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年金協会　　　　</a:t>
                      </a:r>
                      <a:r>
                        <a:rPr lang="en-US" altLang="ja-JP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14:00</a:t>
                      </a: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29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50" dirty="0" smtClean="0">
                          <a:latin typeface="ＭＳ 明朝" pitchFamily="17" charset="-128"/>
                          <a:ea typeface="ＭＳ 明朝" pitchFamily="17" charset="-128"/>
                        </a:rPr>
                        <a:t>金</a:t>
                      </a:r>
                      <a:endParaRPr lang="ja-JP" altLang="en-US" sz="105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30</a:t>
                      </a:r>
                      <a:endParaRPr lang="ja-JP" sz="1100" kern="100" dirty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2822" marR="2282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 smtClean="0"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土</a:t>
                      </a: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00" dirty="0" smtClean="0"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21735" marR="21735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78562" y="154186"/>
            <a:ext cx="3052091" cy="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lang="ja-JP" altLang="en-US" sz="3200" dirty="0">
                <a:latin typeface="HGP創英角ﾎﾟｯﾌﾟ体" pitchFamily="50" charset="-128"/>
                <a:ea typeface="HGP創英角ﾎﾟｯﾌﾟ体" pitchFamily="50" charset="-128"/>
              </a:rPr>
              <a:t>４</a:t>
            </a:r>
            <a:r>
              <a:rPr kumimoji="1" lang="ja-JP" altLang="en-US" sz="3200" b="0" i="0" u="none" strike="noStrike" cap="none" normalizeH="0" baseline="0" dirty="0" smtClean="0">
                <a:ln>
                  <a:noFill/>
                </a:ln>
                <a:effectLst/>
                <a:latin typeface="HGP創英角ﾎﾟｯﾌﾟ体" pitchFamily="50" charset="-128"/>
                <a:ea typeface="HGP創英角ﾎﾟｯﾌﾟ体" pitchFamily="50" charset="-128"/>
              </a:rPr>
              <a:t>月お知らせ</a:t>
            </a:r>
            <a:endParaRPr kumimoji="1" lang="ja-JP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49995" y="1007864"/>
            <a:ext cx="2941741" cy="33701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ja-JP" sz="14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 smtClean="0">
                <a:latin typeface="HGP創英角ｺﾞｼｯｸUB" pitchFamily="50" charset="-128"/>
                <a:ea typeface="HGP創英角ｺﾞｼｯｸUB" pitchFamily="50" charset="-128"/>
              </a:rPr>
              <a:t>　日　時　　　</a:t>
            </a:r>
            <a:r>
              <a:rPr lang="ja-JP" altLang="en-US" sz="1600" dirty="0" smtClean="0">
                <a:latin typeface="HGP創英角ｺﾞｼｯｸUB" pitchFamily="50" charset="-128"/>
                <a:ea typeface="HGP創英角ｺﾞｼｯｸUB" pitchFamily="50" charset="-128"/>
              </a:rPr>
              <a:t>４月　１３日　（水）</a:t>
            </a:r>
            <a:r>
              <a:rPr lang="ja-JP" altLang="en-US" sz="1400" dirty="0" smtClean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endParaRPr lang="en-US" altLang="ja-JP" sz="14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 smtClean="0">
                <a:latin typeface="HGP創英角ｺﾞｼｯｸUB" pitchFamily="50" charset="-128"/>
                <a:ea typeface="HGP創英角ｺﾞｼｯｸUB" pitchFamily="50" charset="-128"/>
              </a:rPr>
              <a:t>　　　　　　　　　　　１０：００～１４：００</a:t>
            </a:r>
            <a:endParaRPr lang="en-US" altLang="ja-JP" sz="14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14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1400" dirty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en-US" sz="1400" dirty="0" smtClean="0">
                <a:latin typeface="HGP創英角ｺﾞｼｯｸUB" pitchFamily="50" charset="-128"/>
                <a:ea typeface="HGP創英角ｺﾞｼｯｸUB" pitchFamily="50" charset="-128"/>
              </a:rPr>
              <a:t>場　所　  大野公民館　研修室</a:t>
            </a:r>
            <a:endParaRPr lang="en-US" altLang="ja-JP" sz="14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14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14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14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1200" dirty="0" smtClean="0">
              <a:latin typeface="+mj-ea"/>
              <a:ea typeface="+mj-ea"/>
              <a:cs typeface="Times New Roman" pitchFamily="18" charset="0"/>
            </a:endParaRPr>
          </a:p>
          <a:p>
            <a:endParaRPr lang="en-US" altLang="ja-JP" sz="1200" dirty="0" smtClean="0">
              <a:latin typeface="+mj-ea"/>
              <a:ea typeface="+mj-ea"/>
              <a:cs typeface="Times New Roman" pitchFamily="18" charset="0"/>
            </a:endParaRPr>
          </a:p>
          <a:p>
            <a:endParaRPr lang="en-US" altLang="ja-JP" sz="1200" dirty="0" smtClean="0">
              <a:latin typeface="+mj-ea"/>
              <a:ea typeface="+mj-ea"/>
              <a:cs typeface="Times New Roman" pitchFamily="18" charset="0"/>
            </a:endParaRPr>
          </a:p>
          <a:p>
            <a:r>
              <a:rPr lang="ja-JP" altLang="en-US" sz="1200" dirty="0">
                <a:latin typeface="+mj-ea"/>
                <a:ea typeface="+mj-ea"/>
                <a:cs typeface="Times New Roman" pitchFamily="18" charset="0"/>
              </a:rPr>
              <a:t>　</a:t>
            </a:r>
            <a:r>
              <a:rPr lang="ja-JP" altLang="en-US" sz="1200" dirty="0" smtClean="0">
                <a:latin typeface="+mj-ea"/>
                <a:ea typeface="+mj-ea"/>
                <a:cs typeface="Times New Roman" pitchFamily="18" charset="0"/>
              </a:rPr>
              <a:t>　</a:t>
            </a:r>
            <a:r>
              <a:rPr lang="en-US" altLang="ja-JP" sz="1200" dirty="0" smtClean="0">
                <a:latin typeface="+mj-ea"/>
                <a:ea typeface="+mj-ea"/>
                <a:cs typeface="Times New Roman" pitchFamily="18" charset="0"/>
              </a:rPr>
              <a:t>※</a:t>
            </a:r>
            <a:r>
              <a:rPr lang="ja-JP" altLang="ja-JP" sz="1200" dirty="0" smtClean="0">
                <a:latin typeface="+mj-ea"/>
                <a:ea typeface="+mj-ea"/>
                <a:cs typeface="Times New Roman" pitchFamily="18" charset="0"/>
              </a:rPr>
              <a:t>地区担当保健師</a:t>
            </a:r>
            <a:r>
              <a:rPr lang="ja-JP" altLang="ja-JP" sz="1200" dirty="0">
                <a:latin typeface="+mj-ea"/>
                <a:ea typeface="+mj-ea"/>
                <a:cs typeface="Times New Roman" pitchFamily="18" charset="0"/>
              </a:rPr>
              <a:t>さんの健康</a:t>
            </a:r>
            <a:r>
              <a:rPr lang="ja-JP" altLang="ja-JP" sz="1200" dirty="0" smtClean="0">
                <a:latin typeface="+mj-ea"/>
                <a:ea typeface="+mj-ea"/>
                <a:cs typeface="Times New Roman" pitchFamily="18" charset="0"/>
              </a:rPr>
              <a:t>相談</a:t>
            </a:r>
            <a:endParaRPr lang="en-US" altLang="ja-JP" sz="1200" dirty="0" smtClean="0">
              <a:latin typeface="+mj-ea"/>
              <a:ea typeface="+mj-ea"/>
              <a:cs typeface="Times New Roman" pitchFamily="18" charset="0"/>
            </a:endParaRPr>
          </a:p>
          <a:p>
            <a:r>
              <a:rPr lang="ja-JP" altLang="en-US" sz="1200" dirty="0">
                <a:latin typeface="+mj-ea"/>
                <a:ea typeface="+mj-ea"/>
                <a:cs typeface="Times New Roman" pitchFamily="18" charset="0"/>
              </a:rPr>
              <a:t>　</a:t>
            </a:r>
            <a:r>
              <a:rPr lang="ja-JP" altLang="en-US" sz="1200" dirty="0" smtClean="0">
                <a:latin typeface="+mj-ea"/>
                <a:ea typeface="+mj-ea"/>
                <a:cs typeface="Times New Roman" pitchFamily="18" charset="0"/>
              </a:rPr>
              <a:t>　　コーナーが</a:t>
            </a:r>
            <a:r>
              <a:rPr lang="ja-JP" altLang="en-US" sz="1200" dirty="0">
                <a:latin typeface="+mj-ea"/>
                <a:ea typeface="+mj-ea"/>
                <a:cs typeface="Times New Roman" pitchFamily="18" charset="0"/>
              </a:rPr>
              <a:t>あります</a:t>
            </a:r>
            <a:r>
              <a:rPr lang="ja-JP" altLang="ja-JP" sz="1200" dirty="0" smtClean="0">
                <a:latin typeface="+mj-ea"/>
                <a:ea typeface="+mj-ea"/>
                <a:cs typeface="Times New Roman" pitchFamily="18" charset="0"/>
              </a:rPr>
              <a:t>。</a:t>
            </a:r>
            <a:r>
              <a:rPr lang="ja-JP" altLang="en-US" sz="1200" dirty="0">
                <a:latin typeface="+mj-ea"/>
                <a:ea typeface="+mj-ea"/>
                <a:cs typeface="Times New Roman" pitchFamily="18" charset="0"/>
              </a:rPr>
              <a:t>　</a:t>
            </a:r>
            <a:endParaRPr lang="en-US" altLang="ja-JP" sz="1200" dirty="0">
              <a:latin typeface="+mj-ea"/>
              <a:ea typeface="+mj-ea"/>
              <a:cs typeface="Times New Roman" pitchFamily="18" charset="0"/>
            </a:endParaRPr>
          </a:p>
          <a:p>
            <a:r>
              <a:rPr lang="ja-JP" altLang="en-US" sz="1200" dirty="0" smtClean="0">
                <a:latin typeface="+mj-ea"/>
                <a:ea typeface="+mj-ea"/>
                <a:cs typeface="Times New Roman" pitchFamily="18" charset="0"/>
              </a:rPr>
              <a:t>　　</a:t>
            </a:r>
            <a:r>
              <a:rPr lang="en-US" altLang="ja-JP" sz="1200" dirty="0" smtClean="0">
                <a:latin typeface="+mj-ea"/>
                <a:cs typeface="Times New Roman" pitchFamily="18" charset="0"/>
              </a:rPr>
              <a:t>※</a:t>
            </a:r>
            <a:r>
              <a:rPr lang="ja-JP" altLang="ja-JP" sz="1200" dirty="0" smtClean="0">
                <a:latin typeface="+mj-ea"/>
                <a:ea typeface="+mj-ea"/>
                <a:cs typeface="Times New Roman" pitchFamily="18" charset="0"/>
              </a:rPr>
              <a:t>皆さん</a:t>
            </a:r>
            <a:r>
              <a:rPr lang="ja-JP" altLang="ja-JP" sz="1200" dirty="0">
                <a:latin typeface="+mj-ea"/>
                <a:ea typeface="+mj-ea"/>
                <a:cs typeface="Times New Roman" pitchFamily="18" charset="0"/>
              </a:rPr>
              <a:t>お誘い合わせの上</a:t>
            </a:r>
            <a:r>
              <a:rPr lang="ja-JP" altLang="en-US" sz="1200" dirty="0">
                <a:latin typeface="+mj-ea"/>
                <a:ea typeface="+mj-ea"/>
                <a:cs typeface="Times New Roman" pitchFamily="18" charset="0"/>
              </a:rPr>
              <a:t>、</a:t>
            </a:r>
            <a:r>
              <a:rPr lang="ja-JP" altLang="ja-JP" sz="1200" dirty="0" smtClean="0">
                <a:latin typeface="+mj-ea"/>
                <a:ea typeface="+mj-ea"/>
                <a:cs typeface="Times New Roman" pitchFamily="18" charset="0"/>
              </a:rPr>
              <a:t>お出</a:t>
            </a:r>
            <a:r>
              <a:rPr lang="ja-JP" altLang="ja-JP" sz="1200" dirty="0" err="1" smtClean="0">
                <a:latin typeface="+mj-ea"/>
                <a:ea typeface="+mj-ea"/>
                <a:cs typeface="Times New Roman" pitchFamily="18" charset="0"/>
              </a:rPr>
              <a:t>け</a:t>
            </a:r>
            <a:endParaRPr lang="en-US" altLang="ja-JP" sz="1200" dirty="0" smtClean="0">
              <a:latin typeface="+mj-ea"/>
              <a:ea typeface="+mj-ea"/>
              <a:cs typeface="Times New Roman" pitchFamily="18" charset="0"/>
            </a:endParaRPr>
          </a:p>
          <a:p>
            <a:r>
              <a:rPr lang="ja-JP" altLang="en-US" sz="1200" dirty="0">
                <a:latin typeface="+mj-ea"/>
                <a:ea typeface="+mj-ea"/>
                <a:cs typeface="Times New Roman" pitchFamily="18" charset="0"/>
              </a:rPr>
              <a:t>　</a:t>
            </a:r>
            <a:r>
              <a:rPr lang="ja-JP" altLang="en-US" sz="1200" dirty="0" smtClean="0">
                <a:latin typeface="+mj-ea"/>
                <a:ea typeface="+mj-ea"/>
                <a:cs typeface="Times New Roman" pitchFamily="18" charset="0"/>
              </a:rPr>
              <a:t>　　下さい</a:t>
            </a:r>
            <a:r>
              <a:rPr lang="ja-JP" altLang="ja-JP" sz="1200" dirty="0">
                <a:latin typeface="+mj-ea"/>
                <a:ea typeface="+mj-ea"/>
                <a:cs typeface="Times New Roman" pitchFamily="18" charset="0"/>
              </a:rPr>
              <a:t>。</a:t>
            </a:r>
            <a:r>
              <a:rPr lang="ja-JP" altLang="en-US" sz="1200" dirty="0">
                <a:latin typeface="BRG隷書麗流" panose="03000609000000000000" pitchFamily="65" charset="-128"/>
                <a:ea typeface="BRG隷書麗流" panose="03000609000000000000" pitchFamily="65" charset="-128"/>
                <a:cs typeface="Times New Roman" pitchFamily="18" charset="0"/>
              </a:rPr>
              <a:t>　</a:t>
            </a:r>
            <a:endParaRPr lang="en-US" altLang="ja-JP" sz="1200" dirty="0">
              <a:solidFill>
                <a:prstClr val="black"/>
              </a:solidFill>
              <a:latin typeface="BRG隷書麗流" panose="03000609000000000000" pitchFamily="65" charset="-128"/>
              <a:ea typeface="BRG隷書麗流" panose="03000609000000000000" pitchFamily="65" charset="-128"/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425984" y="2448024"/>
            <a:ext cx="2474788" cy="100811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sz="1050" b="1" dirty="0" smtClean="0"/>
              <a:t>（メニュー）</a:t>
            </a:r>
            <a:endParaRPr kumimoji="1" lang="en-US" altLang="ja-JP" sz="1050" b="1" dirty="0" smtClean="0"/>
          </a:p>
          <a:p>
            <a:pPr>
              <a:lnSpc>
                <a:spcPct val="150000"/>
              </a:lnSpc>
            </a:pPr>
            <a:r>
              <a:rPr kumimoji="1" lang="ja-JP" altLang="en-US" sz="1200" b="1" dirty="0" smtClean="0"/>
              <a:t>●　抹茶・　コーヒー　・　紅茶</a:t>
            </a:r>
            <a:endParaRPr kumimoji="1" lang="en-US" altLang="ja-JP" sz="1200" b="1" dirty="0" smtClean="0"/>
          </a:p>
          <a:p>
            <a:pPr>
              <a:lnSpc>
                <a:spcPct val="150000"/>
              </a:lnSpc>
            </a:pPr>
            <a:r>
              <a:rPr lang="ja-JP" altLang="en-US" sz="1200" b="1" dirty="0" smtClean="0"/>
              <a:t>●　お菓子付きで、一杯　１５０円</a:t>
            </a:r>
            <a:endParaRPr kumimoji="1" lang="ja-JP" altLang="en-US" sz="1200" b="1" dirty="0"/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102213" y="656344"/>
            <a:ext cx="3038773" cy="592708"/>
          </a:xfrm>
          <a:prstGeom prst="roundRect">
            <a:avLst>
              <a:gd name="adj" fmla="val 975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sx="50000" sy="50000" kx="-2453608" rotWithShape="0">
              <a:srgbClr val="808080">
                <a:alpha val="50000"/>
              </a:srgbClr>
            </a:outerShdw>
          </a:effectLst>
        </p:spPr>
        <p:txBody>
          <a:bodyPr vert="horz" wrap="square" lIns="74295" tIns="8890" rIns="74295" bIns="889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まめなかサロン</a:t>
            </a: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お知らせ</a:t>
            </a:r>
            <a:endParaRPr kumimoji="1" lang="ja-JP" sz="1400" b="0" i="0" u="none" strike="noStrike" cap="none" normalizeH="0" baseline="0" dirty="0" smtClean="0">
              <a:ln>
                <a:noFill/>
              </a:ln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9686" y="8156877"/>
            <a:ext cx="3227385" cy="168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56" tIns="47128" rIns="94256" bIns="47128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ご寄付</a:t>
            </a:r>
            <a:r>
              <a:rPr lang="ja-JP" altLang="en-US" sz="1400" b="1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御礼</a:t>
            </a:r>
            <a:endParaRPr lang="en-US" altLang="ja-JP" sz="1400" b="1" dirty="0" smtClean="0">
              <a:solidFill>
                <a:srgbClr val="000000"/>
              </a:solidFill>
              <a:latin typeface="Century" pitchFamily="18" charset="0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</a:t>
            </a:r>
            <a:r>
              <a:rPr lang="ja-JP" altLang="en-US" sz="1600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</a:t>
            </a:r>
            <a:endParaRPr lang="en-US" altLang="ja-JP" sz="1600" dirty="0">
              <a:solidFill>
                <a:srgbClr val="000000"/>
              </a:solidFill>
              <a:latin typeface="Century" pitchFamily="18" charset="0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600" dirty="0">
              <a:solidFill>
                <a:srgbClr val="000000"/>
              </a:solidFill>
              <a:latin typeface="HG行書体" panose="03000609000000000000" pitchFamily="65" charset="-128"/>
              <a:ea typeface="HG行書体" panose="03000609000000000000" pitchFamily="65" charset="-128"/>
            </a:endParaRPr>
          </a:p>
          <a:p>
            <a:pPr algn="just" fontAlgn="base">
              <a:lnSpc>
                <a:spcPts val="4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600" dirty="0" smtClean="0">
              <a:solidFill>
                <a:srgbClr val="000000"/>
              </a:solidFill>
              <a:latin typeface="Century" pitchFamily="18" charset="0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</a:t>
            </a:r>
            <a:r>
              <a:rPr lang="ja-JP" altLang="en-US" sz="1400" u="sng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見舞い返し</a:t>
            </a:r>
            <a:endParaRPr lang="en-US" altLang="ja-JP" sz="1400" u="sng" dirty="0" smtClean="0">
              <a:solidFill>
                <a:srgbClr val="000000"/>
              </a:solidFill>
              <a:latin typeface="Century" pitchFamily="18" charset="0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400" u="sng" dirty="0">
              <a:solidFill>
                <a:srgbClr val="000000"/>
              </a:solidFill>
              <a:latin typeface="Century" pitchFamily="18" charset="0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u="sng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 </a:t>
            </a:r>
            <a:endParaRPr lang="en-US" altLang="ja-JP" sz="1400" u="sng" dirty="0">
              <a:solidFill>
                <a:srgbClr val="000000"/>
              </a:solidFill>
              <a:latin typeface="Century" pitchFamily="18" charset="0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　</a:t>
            </a:r>
            <a:endParaRPr lang="en-US" altLang="ja-JP" sz="1400" dirty="0" smtClean="0">
              <a:solidFill>
                <a:srgbClr val="000000"/>
              </a:solidFill>
              <a:latin typeface="Century" pitchFamily="18" charset="0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</a:t>
            </a:r>
            <a:r>
              <a:rPr lang="ja-JP" altLang="en-US" sz="1400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上根尾</a:t>
            </a:r>
            <a:r>
              <a:rPr lang="ja-JP" altLang="en-US" sz="1600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　  </a:t>
            </a:r>
            <a:r>
              <a:rPr lang="ja-JP" altLang="en-US" sz="1600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岩成　正夫</a:t>
            </a:r>
            <a:r>
              <a:rPr lang="ja-JP" altLang="en-US" sz="1600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</a:t>
            </a:r>
            <a:r>
              <a:rPr lang="ja-JP" altLang="en-US" sz="1600" dirty="0" smtClean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様</a:t>
            </a:r>
            <a:endParaRPr lang="en-US" altLang="ja-JP" sz="1600" dirty="0">
              <a:solidFill>
                <a:srgbClr val="000000"/>
              </a:solidFill>
              <a:latin typeface="Century" pitchFamily="18" charset="0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</a:t>
            </a:r>
            <a:r>
              <a:rPr lang="ja-JP" altLang="en-US" sz="1400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  </a:t>
            </a:r>
            <a:r>
              <a:rPr lang="ja-JP" altLang="en-US" sz="1600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　</a:t>
            </a:r>
            <a:r>
              <a:rPr lang="ja-JP" altLang="en-US" sz="1400" dirty="0">
                <a:solidFill>
                  <a:srgbClr val="000000"/>
                </a:solidFill>
                <a:latin typeface="Century" pitchFamily="18" charset="0"/>
                <a:ea typeface="HG行書体" pitchFamily="65" charset="-128"/>
              </a:rPr>
              <a:t>　</a:t>
            </a:r>
            <a:r>
              <a:rPr lang="ja-JP" altLang="en-US" sz="1400" dirty="0">
                <a:solidFill>
                  <a:srgbClr val="000000"/>
                </a:solidFill>
                <a:latin typeface="HG行書体" pitchFamily="65" charset="-128"/>
                <a:ea typeface="HG行書体" pitchFamily="65" charset="-128"/>
              </a:rPr>
              <a:t>　　</a:t>
            </a:r>
            <a:endParaRPr lang="en-US" altLang="ja-JP" sz="1400" dirty="0">
              <a:solidFill>
                <a:srgbClr val="000000"/>
              </a:solidFill>
              <a:latin typeface="HG行書体" pitchFamily="65" charset="-128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solidFill>
                  <a:srgbClr val="000000"/>
                </a:solidFill>
                <a:latin typeface="HG行書体" pitchFamily="65" charset="-128"/>
                <a:ea typeface="HG行書体" pitchFamily="65" charset="-128"/>
              </a:rPr>
              <a:t>　　　</a:t>
            </a:r>
            <a:endParaRPr lang="en-US" altLang="ja-JP" sz="1400" dirty="0" smtClean="0">
              <a:solidFill>
                <a:srgbClr val="000000"/>
              </a:solidFill>
              <a:latin typeface="HG行書体" pitchFamily="65" charset="-128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400" dirty="0" smtClean="0">
              <a:solidFill>
                <a:srgbClr val="000000"/>
              </a:solidFill>
              <a:latin typeface="HG行書体" pitchFamily="65" charset="-128"/>
              <a:ea typeface="HG行書体" pitchFamily="65" charset="-128"/>
            </a:endParaRPr>
          </a:p>
          <a:p>
            <a:pPr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solidFill>
                  <a:srgbClr val="000000"/>
                </a:solidFill>
                <a:latin typeface="HG行書体" pitchFamily="65" charset="-128"/>
                <a:ea typeface="HG行書体" pitchFamily="65" charset="-128"/>
              </a:rPr>
              <a:t>　</a:t>
            </a:r>
            <a:r>
              <a:rPr lang="ja-JP" altLang="en-US" sz="1400" dirty="0" smtClean="0">
                <a:solidFill>
                  <a:srgbClr val="000000"/>
                </a:solidFill>
                <a:latin typeface="HG行書体" pitchFamily="65" charset="-128"/>
                <a:ea typeface="HG行書体" pitchFamily="65" charset="-128"/>
              </a:rPr>
              <a:t>　　ありがとう</a:t>
            </a:r>
            <a:r>
              <a:rPr lang="ja-JP" altLang="en-US" sz="1400" dirty="0">
                <a:solidFill>
                  <a:srgbClr val="000000"/>
                </a:solidFill>
                <a:latin typeface="HG行書体" pitchFamily="65" charset="-128"/>
                <a:ea typeface="HG行書体" pitchFamily="65" charset="-128"/>
              </a:rPr>
              <a:t>ございました。</a:t>
            </a:r>
            <a:endParaRPr lang="en-US" altLang="ja-JP" sz="1400" dirty="0">
              <a:solidFill>
                <a:srgbClr val="000000"/>
              </a:solidFill>
              <a:latin typeface="HG行書体" pitchFamily="65" charset="-128"/>
              <a:ea typeface="HG行書体" pitchFamily="65" charset="-128"/>
            </a:endParaRPr>
          </a:p>
          <a:p>
            <a:pPr lvl="1"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solidFill>
                  <a:srgbClr val="000000"/>
                </a:solidFill>
                <a:latin typeface="HG行書体" pitchFamily="65" charset="-128"/>
                <a:ea typeface="HG行書体" pitchFamily="65" charset="-128"/>
              </a:rPr>
              <a:t>　　　</a:t>
            </a:r>
            <a:endParaRPr lang="en-US" altLang="ja-JP" sz="1400" dirty="0">
              <a:solidFill>
                <a:srgbClr val="000000"/>
              </a:solidFill>
              <a:latin typeface="HG行書体" pitchFamily="65" charset="-128"/>
              <a:ea typeface="HG行書体" pitchFamily="65" charset="-128"/>
            </a:endParaRPr>
          </a:p>
          <a:p>
            <a:pPr lvl="1"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solidFill>
                  <a:srgbClr val="000000"/>
                </a:solidFill>
                <a:latin typeface="HG行書体" pitchFamily="65" charset="-128"/>
                <a:ea typeface="HG行書体" pitchFamily="65" charset="-128"/>
              </a:rPr>
              <a:t>　　大野地区社会福祉協議会</a:t>
            </a:r>
            <a:endParaRPr lang="ja-JP" altLang="en-US" dirty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138205" y="8064648"/>
            <a:ext cx="3002781" cy="1781160"/>
          </a:xfrm>
          <a:prstGeom prst="roundRect">
            <a:avLst>
              <a:gd name="adj" fmla="val 7062"/>
            </a:avLst>
          </a:prstGeom>
          <a:noFill/>
          <a:ln w="539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0728" y="4961853"/>
            <a:ext cx="2941741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latin typeface="Times New Roman" pitchFamily="18" charset="0"/>
              <a:ea typeface="HGS創英角ﾎﾟｯﾌﾟ体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平成２８年度の大野子ども広場を　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dirty="0">
                <a:latin typeface="HG創英角ｺﾞｼｯｸUB" panose="020B0909000000000000" pitchFamily="49" charset="-128"/>
                <a:ea typeface="AR P丸ゴシック体M" pitchFamily="50" charset="-128"/>
              </a:rPr>
              <a:t>　</a:t>
            </a:r>
            <a:r>
              <a:rPr lang="ja-JP" altLang="en-US" sz="1200" b="1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４月</a:t>
            </a:r>
            <a:r>
              <a:rPr lang="ja-JP" altLang="en-US" sz="1200" b="1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２５日（月）</a:t>
            </a: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より開催いたします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。</a:t>
            </a:r>
            <a:endParaRPr lang="en-US" altLang="ja-JP" sz="14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400" dirty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　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場</a:t>
            </a: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 所</a:t>
            </a: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　大野小学校　</a:t>
            </a:r>
            <a:endParaRPr lang="en-US" altLang="ja-JP" sz="14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　　　　　　　　　　体育館</a:t>
            </a: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・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校庭　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ほか</a:t>
            </a:r>
            <a:endParaRPr lang="en-US" altLang="ja-JP" sz="1200" dirty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　対</a:t>
            </a: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 象</a:t>
            </a: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　小学１年生～６年生</a:t>
            </a:r>
            <a:endParaRPr lang="en-US" altLang="ja-JP" sz="1400" dirty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　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申込先</a:t>
            </a: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　　</a:t>
            </a:r>
            <a:r>
              <a:rPr lang="ja-JP" altLang="en-US" sz="1400" dirty="0" smtClean="0">
                <a:latin typeface="AR P丸ゴシック体M" pitchFamily="50" charset="-128"/>
                <a:ea typeface="AR P丸ゴシック体M" pitchFamily="50" charset="-128"/>
              </a:rPr>
              <a:t>大野</a:t>
            </a:r>
            <a:r>
              <a:rPr lang="ja-JP" altLang="en-US" sz="1400" dirty="0">
                <a:latin typeface="AR P丸ゴシック体M" pitchFamily="50" charset="-128"/>
                <a:ea typeface="AR P丸ゴシック体M" pitchFamily="50" charset="-128"/>
              </a:rPr>
              <a:t>公民館</a:t>
            </a:r>
            <a:endParaRPr lang="en-US" altLang="ja-JP" sz="1400" dirty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4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4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400" dirty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4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400" dirty="0">
              <a:latin typeface="AR P丸ゴシック体M" pitchFamily="50" charset="-128"/>
              <a:ea typeface="AR P丸ゴシック体M" pitchFamily="50" charset="-128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01478" y="4615953"/>
            <a:ext cx="3029991" cy="592708"/>
          </a:xfrm>
          <a:prstGeom prst="roundRect">
            <a:avLst>
              <a:gd name="adj" fmla="val 975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sx="50000" sy="50000" kx="-2453608" rotWithShape="0">
              <a:srgbClr val="808080">
                <a:alpha val="50000"/>
              </a:srgbClr>
            </a:outerShdw>
          </a:effectLst>
        </p:spPr>
        <p:txBody>
          <a:bodyPr vert="horz" wrap="square" lIns="74295" tIns="8890" rIns="74295" bIns="889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大野子ども広場</a:t>
            </a: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　募集中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!!</a:t>
            </a: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endParaRPr kumimoji="1" lang="ja-JP" sz="1400" b="0" i="0" u="none" strike="noStrike" cap="none" normalizeH="0" baseline="0" dirty="0" smtClean="0">
              <a:ln>
                <a:noFill/>
              </a:ln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0107" y="6912520"/>
            <a:ext cx="2742984" cy="73866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◎登録が必要です。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◎学校を通じて</a:t>
            </a:r>
            <a:r>
              <a:rPr lang="ja-JP" altLang="en-US" sz="1400" dirty="0"/>
              <a:t>、参加募集</a:t>
            </a:r>
            <a:r>
              <a:rPr lang="ja-JP" altLang="en-US" sz="1400" dirty="0" smtClean="0"/>
              <a:t>のﾁﾗｼ</a:t>
            </a:r>
            <a:endParaRPr lang="en-US" altLang="ja-JP" sz="1400" dirty="0" smtClean="0"/>
          </a:p>
          <a:p>
            <a:r>
              <a:rPr lang="ja-JP" altLang="en-US" sz="1400" dirty="0"/>
              <a:t>　</a:t>
            </a:r>
            <a:r>
              <a:rPr lang="ja-JP" altLang="en-US" sz="1400" dirty="0" smtClean="0"/>
              <a:t>を</a:t>
            </a:r>
            <a:r>
              <a:rPr lang="ja-JP" altLang="en-US" sz="1400" dirty="0"/>
              <a:t>配布</a:t>
            </a:r>
            <a:r>
              <a:rPr lang="ja-JP" altLang="en-US" sz="1400" dirty="0" smtClean="0"/>
              <a:t>しています</a:t>
            </a:r>
            <a:r>
              <a:rPr lang="ja-JP" altLang="en-US" sz="1400" dirty="0"/>
              <a:t>。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44067" y="143768"/>
            <a:ext cx="6847284" cy="4143143"/>
          </a:xfrm>
          <a:prstGeom prst="roundRect">
            <a:avLst>
              <a:gd name="adj" fmla="val 3064"/>
            </a:avLst>
          </a:prstGeom>
          <a:noFill/>
          <a:ln w="603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57033" y="260657"/>
            <a:ext cx="3781917" cy="1954682"/>
          </a:xfrm>
          <a:prstGeom prst="rect">
            <a:avLst/>
          </a:prstGeom>
          <a:noFill/>
          <a:ln w="15875" algn="ctr">
            <a:solidFill>
              <a:schemeClr val="accent1">
                <a:shade val="95000"/>
                <a:satMod val="105000"/>
              </a:schemeClr>
            </a:solidFill>
            <a:prstDash val="sysDot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defTabSz="91440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本宮山史跡環境</a:t>
            </a:r>
            <a:r>
              <a:rPr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整備</a:t>
            </a:r>
            <a:r>
              <a:rPr lang="en-US" altLang="ja-JP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algn="just" defTabSz="91440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altLang="ja-JP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…</a:t>
            </a:r>
            <a:r>
              <a:rPr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ツツジの苗植え作業実施</a:t>
            </a:r>
            <a:endParaRPr lang="en-US" altLang="ja-JP" sz="16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0" algn="just" defTabSz="91440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13</a:t>
            </a:r>
            <a:r>
              <a:rPr lang="ja-JP" altLang="en-US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lang="en-US" altLang="ja-JP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lang="en-US" altLang="ja-JP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r>
              <a:rPr lang="ja-JP" altLang="en-US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に郷土学習部の委員のみなさんのご協力の下、ツツジの苗</a:t>
            </a:r>
            <a:r>
              <a:rPr lang="en-US" altLang="ja-JP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</a:t>
            </a:r>
            <a:r>
              <a:rPr lang="ja-JP" altLang="en-US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本の植え込み作業を行いました。本宮山からの眺めは、宍道湖に山々が映り最高でした。郷土学習部の委員のみなさま、ありがとうございました。</a:t>
            </a:r>
            <a:endParaRPr lang="en-US" altLang="ja-JP" sz="13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0" algn="just" defTabSz="91440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みなさん</a:t>
            </a:r>
            <a:r>
              <a:rPr lang="ja-JP" altLang="en-US" sz="13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も本宮山からの眺望を楽しんで下さい。</a:t>
            </a:r>
            <a:endParaRPr lang="en-US" altLang="ja-JP" sz="13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664346" y="2344430"/>
            <a:ext cx="2592288" cy="1787815"/>
          </a:xfrm>
          <a:prstGeom prst="roundRect">
            <a:avLst>
              <a:gd name="adj" fmla="val 5716"/>
            </a:avLst>
          </a:prstGeom>
          <a:blipFill>
            <a:blip r:embed="rId2"/>
            <a:srcRect/>
            <a:stretch>
              <a:fillRect l="-4197" t="-5117" r="-3124" b="-46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0112" y="7056536"/>
            <a:ext cx="6771428" cy="2880320"/>
          </a:xfrm>
          <a:prstGeom prst="rect">
            <a:avLst/>
          </a:prstGeom>
          <a:solidFill>
            <a:srgbClr val="FFFFFF"/>
          </a:solidFill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2000" dirty="0" smtClean="0">
              <a:latin typeface="Times New Roman" pitchFamily="18" charset="0"/>
              <a:ea typeface="HGS創英角ﾎﾟｯﾌﾟ体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2000" dirty="0">
              <a:latin typeface="Times New Roman" pitchFamily="18" charset="0"/>
              <a:ea typeface="HGS創英角ﾎﾟｯﾌﾟ体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〇</a:t>
            </a:r>
            <a:r>
              <a:rPr lang="en-US" altLang="ja-JP" sz="1200" dirty="0" smtClean="0">
                <a:latin typeface="AR P丸ゴシック体M" pitchFamily="50" charset="-128"/>
                <a:ea typeface="AR P丸ゴシック体M" pitchFamily="50" charset="-128"/>
              </a:rPr>
              <a:t>【</a:t>
            </a: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運動の基本</a:t>
            </a:r>
            <a:r>
              <a:rPr lang="en-US" altLang="ja-JP" sz="1200" dirty="0" smtClean="0">
                <a:latin typeface="AR P丸ゴシック体M" pitchFamily="50" charset="-128"/>
                <a:ea typeface="AR P丸ゴシック体M" pitchFamily="50" charset="-128"/>
              </a:rPr>
              <a:t>】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　</a:t>
            </a:r>
            <a:r>
              <a:rPr lang="ja-JP" altLang="en-US" sz="1200" u="sng" dirty="0" smtClean="0">
                <a:latin typeface="AR P丸ゴシック体M" pitchFamily="50" charset="-128"/>
                <a:ea typeface="AR P丸ゴシック体M" pitchFamily="50" charset="-128"/>
              </a:rPr>
              <a:t>子どもと高齢者の交通事故防止</a:t>
            </a:r>
            <a:endParaRPr lang="en-US" altLang="ja-JP" sz="1200" u="sng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　＊通学路等における幼児・児童の安全を確保するため、交通安全指導、保護・誘導活動を実施する。</a:t>
            </a:r>
            <a:endParaRPr lang="en-US" altLang="ja-JP" sz="1200" dirty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　＊子ども、高齢者、</a:t>
            </a:r>
            <a:r>
              <a:rPr lang="ja-JP" altLang="en-US" sz="1200" dirty="0" err="1" smtClean="0">
                <a:latin typeface="AR P丸ゴシック体M" pitchFamily="50" charset="-128"/>
                <a:ea typeface="AR P丸ゴシック体M" pitchFamily="50" charset="-128"/>
              </a:rPr>
              <a:t>障がい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者等に対する思いやりのある運転を促進する。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＊夕暮れ時と夜間における歩行中・自転車乗用中での反射材用品等の着用を促進する。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＊</a:t>
            </a:r>
            <a:r>
              <a:rPr lang="en-US" altLang="ja-JP" sz="1200" dirty="0" smtClean="0">
                <a:latin typeface="AR P丸ゴシック体M" pitchFamily="50" charset="-128"/>
                <a:ea typeface="AR P丸ゴシック体M" pitchFamily="50" charset="-128"/>
              </a:rPr>
              <a:t>70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歳以上の運転者に対する高齢運転者標識（高齢者マーク）の使用促進と、すべての運転者に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　</a:t>
            </a: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 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対する高齢者マークを表示している自動車への保護義務を周知徹底する。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〇</a:t>
            </a:r>
            <a:r>
              <a:rPr lang="en-US" altLang="ja-JP" sz="1200" dirty="0" smtClean="0">
                <a:latin typeface="AR P丸ゴシック体M" pitchFamily="50" charset="-128"/>
                <a:ea typeface="AR P丸ゴシック体M" pitchFamily="50" charset="-128"/>
              </a:rPr>
              <a:t>【</a:t>
            </a: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運動の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重点</a:t>
            </a:r>
            <a:r>
              <a:rPr lang="en-US" altLang="ja-JP" sz="1200" dirty="0" smtClean="0">
                <a:latin typeface="AR P丸ゴシック体M" pitchFamily="50" charset="-128"/>
                <a:ea typeface="AR P丸ゴシック体M" pitchFamily="50" charset="-128"/>
              </a:rPr>
              <a:t>】</a:t>
            </a: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　　　　①　自転車の安全利用の推進　（特に</a:t>
            </a:r>
            <a:r>
              <a:rPr lang="en-US" altLang="ja-JP" sz="1200" dirty="0" smtClean="0">
                <a:latin typeface="AR P丸ゴシック体M" pitchFamily="50" charset="-128"/>
                <a:ea typeface="AR P丸ゴシック体M" pitchFamily="50" charset="-128"/>
              </a:rPr>
              <a:t>､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「自転車安全利用五則」の遵守）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　　　②　後部座席を含めたすべての座席のシートベルトとチャイルドシートの正しい着用の徹底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　　　③　飲酒運転の根絶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　　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75939" y="6984528"/>
            <a:ext cx="6848185" cy="449362"/>
          </a:xfrm>
          <a:prstGeom prst="roundRect">
            <a:avLst>
              <a:gd name="adj" fmla="val 5032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sx="50000" sy="50000" kx="-2453608" rotWithShape="0">
              <a:srgbClr val="808080">
                <a:alpha val="50000"/>
              </a:srgbClr>
            </a:outerShdw>
          </a:effectLst>
        </p:spPr>
        <p:txBody>
          <a:bodyPr vert="horz" wrap="square" lIns="74295" tIns="8890" rIns="74295" bIns="8890" numCol="1" anchor="ctr" anchorCtr="0" compatLnSpc="1">
            <a:prstTxWarp prst="textNoShape">
              <a:avLst/>
            </a:prstTxWarp>
          </a:bodyPr>
          <a:lstStyle/>
          <a:p>
            <a:pPr lvl="0"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　　</a:t>
            </a:r>
            <a:r>
              <a:rPr lang="ja-JP" altLang="en-US" sz="2000" dirty="0" smtClean="0">
                <a:latin typeface="HGS創英角ﾎﾟｯﾌﾟ体" pitchFamily="50" charset="-128"/>
                <a:ea typeface="HGS創英角ﾎﾟｯﾌﾟ体" pitchFamily="50" charset="-128"/>
              </a:rPr>
              <a:t>春の全国</a:t>
            </a: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交通安全運動</a:t>
            </a:r>
            <a:r>
              <a:rPr kumimoji="1" lang="ja-JP" altLang="en-US" sz="28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　　</a:t>
            </a: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latin typeface="HGS創英角ﾎﾟｯﾌﾟ体" pitchFamily="50" charset="-128"/>
                <a:ea typeface="HGS創英角ﾎﾟｯﾌﾟ体" pitchFamily="50" charset="-128"/>
              </a:rPr>
              <a:t>４</a:t>
            </a:r>
            <a:r>
              <a:rPr lang="ja-JP" altLang="en-US" sz="1600" dirty="0" smtClean="0">
                <a:latin typeface="HGS創英角ﾎﾟｯﾌﾟ体" pitchFamily="50" charset="-128"/>
                <a:ea typeface="HGS創英角ﾎﾟｯﾌﾟ体" pitchFamily="50" charset="-128"/>
              </a:rPr>
              <a:t>月６日　▶　４月１５日</a:t>
            </a:r>
            <a:r>
              <a:rPr lang="ja-JP" altLang="en-US" sz="1800" dirty="0" smtClean="0">
                <a:solidFill>
                  <a:srgbClr val="FFFFFF"/>
                </a:solidFill>
                <a:latin typeface="HGS創英角ﾎﾟｯﾌﾟ体" pitchFamily="50" charset="-128"/>
                <a:ea typeface="HGS創英角ﾎﾟｯﾌﾟ体" pitchFamily="50" charset="-128"/>
              </a:rPr>
              <a:t>　　</a:t>
            </a: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latin typeface="HGS創英角ﾎﾟｯﾌﾟ体" pitchFamily="50" charset="-128"/>
                <a:ea typeface="HGS創英角ﾎﾟｯﾌﾟ体" pitchFamily="50" charset="-128"/>
              </a:rPr>
              <a:t>　　</a:t>
            </a:r>
            <a:endParaRPr kumimoji="1" lang="ja-JP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81264" y="4587750"/>
            <a:ext cx="6857711" cy="2196244"/>
          </a:xfrm>
          <a:prstGeom prst="rect">
            <a:avLst/>
          </a:prstGeom>
          <a:solidFill>
            <a:srgbClr val="FFFFFF"/>
          </a:solidFill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2000" dirty="0" smtClean="0">
              <a:latin typeface="Times New Roman" pitchFamily="18" charset="0"/>
              <a:ea typeface="HGS創英角ﾎﾟｯﾌﾟ体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 smtClean="0">
                <a:latin typeface="AR P丸ゴシック体M" pitchFamily="50" charset="-128"/>
                <a:ea typeface="AR P丸ゴシック体M" pitchFamily="50" charset="-128"/>
              </a:rPr>
              <a:t>　</a:t>
            </a:r>
            <a:endParaRPr lang="en-US" altLang="ja-JP" sz="1200" dirty="0" smtClean="0">
              <a:latin typeface="AR P丸ゴシック体M" pitchFamily="50" charset="-128"/>
              <a:ea typeface="AR P丸ゴシック体M" pitchFamily="50" charset="-128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41466" y="4464248"/>
            <a:ext cx="6935609" cy="504056"/>
          </a:xfrm>
          <a:prstGeom prst="roundRect">
            <a:avLst>
              <a:gd name="adj" fmla="val 5032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sx="50000" sy="50000" kx="-2453608" rotWithShape="0">
              <a:srgbClr val="808080">
                <a:alpha val="50000"/>
              </a:srgbClr>
            </a:outerShdw>
          </a:effectLst>
        </p:spPr>
        <p:txBody>
          <a:bodyPr vert="horz" wrap="square" lIns="74295" tIns="8890" rIns="74295" bIns="8890" numCol="1" anchor="ctr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　　</a:t>
            </a:r>
            <a:r>
              <a:rPr lang="ja-JP" altLang="en-US" sz="2000" dirty="0" smtClean="0">
                <a:latin typeface="HGS創英角ﾎﾟｯﾌﾟ体" pitchFamily="50" charset="-128"/>
                <a:ea typeface="HGS創英角ﾎﾟｯﾌﾟ体" pitchFamily="50" charset="-128"/>
              </a:rPr>
              <a:t>松 江 市 高 齢 者 生 き が い 事 業 情 報 交 換 会　　　　　　　</a:t>
            </a:r>
            <a:r>
              <a:rPr lang="ja-JP" altLang="en-US" sz="2800" dirty="0" smtClean="0"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kumimoji="1" lang="ja-JP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latin typeface="HGS創英角ﾎﾟｯﾌﾟ体" pitchFamily="50" charset="-128"/>
                <a:ea typeface="HGS創英角ﾎﾟｯﾌﾟ体" pitchFamily="50" charset="-128"/>
              </a:rPr>
              <a:t>　　</a:t>
            </a:r>
            <a:endParaRPr kumimoji="1" lang="ja-JP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251202" y="260657"/>
            <a:ext cx="2687802" cy="1994107"/>
          </a:xfrm>
          <a:prstGeom prst="roundRect">
            <a:avLst>
              <a:gd name="adj" fmla="val 7546"/>
            </a:avLst>
          </a:prstGeom>
          <a:blipFill>
            <a:blip r:embed="rId3"/>
            <a:srcRect/>
            <a:stretch>
              <a:fillRect l="-4197" t="-5117" r="-3124" b="-46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角丸四角形 18"/>
          <p:cNvSpPr/>
          <p:nvPr/>
        </p:nvSpPr>
        <p:spPr>
          <a:xfrm>
            <a:off x="354780" y="2473702"/>
            <a:ext cx="2088233" cy="1349242"/>
          </a:xfrm>
          <a:prstGeom prst="roundRect">
            <a:avLst>
              <a:gd name="adj" fmla="val 5716"/>
            </a:avLst>
          </a:prstGeom>
          <a:blipFill>
            <a:blip r:embed="rId4"/>
            <a:srcRect/>
            <a:stretch>
              <a:fillRect l="-4197" t="-5117" r="-3124" b="-46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角丸四角形 19"/>
          <p:cNvSpPr/>
          <p:nvPr/>
        </p:nvSpPr>
        <p:spPr>
          <a:xfrm rot="16200000">
            <a:off x="5135152" y="2662273"/>
            <a:ext cx="1827139" cy="1152129"/>
          </a:xfrm>
          <a:prstGeom prst="roundRect">
            <a:avLst>
              <a:gd name="adj" fmla="val 5716"/>
            </a:avLst>
          </a:prstGeom>
          <a:blipFill>
            <a:blip r:embed="rId5"/>
            <a:srcRect/>
            <a:stretch>
              <a:fillRect l="-4197" t="-5117" r="-3124" b="-46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9923" y="3854099"/>
            <a:ext cx="2304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みなさん、作業は手慣れたものです。</a:t>
            </a:r>
            <a:endParaRPr kumimoji="1" lang="ja-JP" altLang="en-US" sz="11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6344" y="5123850"/>
            <a:ext cx="206796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３月　２２日　（火</a:t>
            </a:r>
            <a:r>
              <a:rPr lang="en-US" altLang="ja-JP" sz="1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</a:p>
          <a:p>
            <a:pPr lvl="0" defTabSz="91440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於：イングリッシュガーデン</a:t>
            </a:r>
            <a:endParaRPr lang="en-US" altLang="ja-JP" sz="1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lvl="0" defTabSz="91440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大野特産「牛蒡」づくりで、</a:t>
            </a:r>
            <a:endParaRPr lang="en-US" altLang="ja-JP" sz="1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lvl="0" defTabSz="91440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健康増進と題し、代表の小林康男さんが熱心に活動内容を発表されました。　　　　 → 　　　　　　　</a:t>
            </a:r>
            <a:endParaRPr lang="en-US" altLang="ja-JP" sz="1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lvl="0" defTabSz="9144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1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026" name="Picture 2" descr="\\LANDISK-OHNO\disk\公民館だより\Ｈ27－生きがい事業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5669" r="15676" b="5871"/>
          <a:stretch/>
        </p:blipFill>
        <p:spPr bwMode="auto">
          <a:xfrm>
            <a:off x="2270301" y="5063914"/>
            <a:ext cx="1573464" cy="16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LANDISK-OHNO\disk\公民館だより\H27-生きがい事業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37805" r="22432" b="9035"/>
          <a:stretch/>
        </p:blipFill>
        <p:spPr bwMode="auto">
          <a:xfrm>
            <a:off x="3996493" y="5093041"/>
            <a:ext cx="2952328" cy="16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5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92138" y="495250"/>
            <a:ext cx="583264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u="dbl" dirty="0" smtClean="0"/>
              <a:t>　　　　　　</a:t>
            </a:r>
            <a:endParaRPr lang="ja-JP" altLang="ja-JP" dirty="0"/>
          </a:p>
        </p:txBody>
      </p:sp>
      <p:sp>
        <p:nvSpPr>
          <p:cNvPr id="3" name="正方形/長方形 2"/>
          <p:cNvSpPr/>
          <p:nvPr/>
        </p:nvSpPr>
        <p:spPr>
          <a:xfrm>
            <a:off x="936154" y="1079872"/>
            <a:ext cx="536459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 </a:t>
            </a:r>
            <a:r>
              <a:rPr lang="en-US" altLang="ja-JP" dirty="0" smtClean="0"/>
              <a:t>【</a:t>
            </a:r>
            <a:r>
              <a:rPr lang="ja-JP" altLang="en-US" dirty="0" smtClean="0"/>
              <a:t>「</a:t>
            </a:r>
            <a:r>
              <a:rPr lang="ja-JP" altLang="en-US" dirty="0"/>
              <a:t>まごわ（は）やさしい</a:t>
            </a:r>
            <a:r>
              <a:rPr lang="ja-JP" altLang="en-US" dirty="0" smtClean="0"/>
              <a:t>」は</a:t>
            </a:r>
            <a:r>
              <a:rPr lang="ja-JP" altLang="en-US" dirty="0"/>
              <a:t>バランス</a:t>
            </a:r>
            <a:r>
              <a:rPr lang="ja-JP" altLang="en-US" dirty="0" smtClean="0"/>
              <a:t>の</a:t>
            </a:r>
            <a:r>
              <a:rPr lang="ja-JP" altLang="en-US" dirty="0"/>
              <a:t>良い食事</a:t>
            </a:r>
            <a:r>
              <a:rPr lang="en-US" altLang="ja-JP" dirty="0" smtClean="0"/>
              <a:t>】</a:t>
            </a:r>
          </a:p>
          <a:p>
            <a:endParaRPr lang="en-US" altLang="ja-JP" dirty="0"/>
          </a:p>
          <a:p>
            <a:r>
              <a:rPr lang="ja-JP" altLang="en-US" dirty="0"/>
              <a:t>ま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まめ</a:t>
            </a:r>
            <a:r>
              <a:rPr lang="ja-JP" altLang="ja-JP" dirty="0" smtClean="0"/>
              <a:t>）</a:t>
            </a:r>
            <a:r>
              <a:rPr lang="ja-JP" altLang="en-US" dirty="0" smtClean="0"/>
              <a:t>　　</a:t>
            </a:r>
            <a:r>
              <a:rPr lang="ja-JP" altLang="ja-JP" dirty="0" smtClean="0"/>
              <a:t>＝</a:t>
            </a:r>
            <a:r>
              <a:rPr lang="ja-JP" altLang="en-US" dirty="0" smtClean="0"/>
              <a:t>　</a:t>
            </a:r>
            <a:r>
              <a:rPr lang="ja-JP" altLang="ja-JP" dirty="0" smtClean="0"/>
              <a:t>豆類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大豆、小豆など）</a:t>
            </a:r>
          </a:p>
          <a:p>
            <a:r>
              <a:rPr lang="ja-JP" altLang="ja-JP" dirty="0" smtClean="0"/>
              <a:t>ご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ごま</a:t>
            </a:r>
            <a:r>
              <a:rPr lang="ja-JP" altLang="ja-JP" dirty="0" smtClean="0"/>
              <a:t>）</a:t>
            </a:r>
            <a:r>
              <a:rPr lang="ja-JP" altLang="en-US" dirty="0" smtClean="0"/>
              <a:t>　　 </a:t>
            </a:r>
            <a:r>
              <a:rPr lang="ja-JP" altLang="ja-JP" dirty="0" smtClean="0"/>
              <a:t>＝</a:t>
            </a:r>
            <a:r>
              <a:rPr lang="ja-JP" altLang="en-US" dirty="0" smtClean="0"/>
              <a:t>　</a:t>
            </a:r>
            <a:r>
              <a:rPr lang="ja-JP" altLang="ja-JP" dirty="0" smtClean="0"/>
              <a:t>種実類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ごま、ナッツ類など）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ja-JP" dirty="0" smtClean="0"/>
              <a:t>わ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わかめ</a:t>
            </a:r>
            <a:r>
              <a:rPr lang="ja-JP" altLang="ja-JP" dirty="0" smtClean="0"/>
              <a:t>）</a:t>
            </a:r>
            <a:r>
              <a:rPr lang="ja-JP" altLang="en-US" dirty="0" smtClean="0"/>
              <a:t> </a:t>
            </a:r>
            <a:r>
              <a:rPr lang="ja-JP" altLang="ja-JP" dirty="0" smtClean="0"/>
              <a:t>＝</a:t>
            </a:r>
            <a:r>
              <a:rPr lang="ja-JP" altLang="en-US" dirty="0" smtClean="0"/>
              <a:t>　</a:t>
            </a:r>
            <a:r>
              <a:rPr lang="ja-JP" altLang="ja-JP" dirty="0" smtClean="0"/>
              <a:t>海藻類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海藻、こんにゃくなど）　　</a:t>
            </a:r>
          </a:p>
          <a:p>
            <a:r>
              <a:rPr lang="ja-JP" altLang="ja-JP" dirty="0" smtClean="0"/>
              <a:t>や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やさい</a:t>
            </a:r>
            <a:r>
              <a:rPr lang="ja-JP" altLang="ja-JP" dirty="0" smtClean="0"/>
              <a:t>）</a:t>
            </a:r>
            <a:r>
              <a:rPr lang="ja-JP" altLang="en-US" dirty="0" smtClean="0"/>
              <a:t>  </a:t>
            </a:r>
            <a:r>
              <a:rPr lang="ja-JP" altLang="ja-JP" dirty="0" smtClean="0"/>
              <a:t>＝</a:t>
            </a:r>
            <a:r>
              <a:rPr lang="ja-JP" altLang="en-US" dirty="0" smtClean="0"/>
              <a:t>　</a:t>
            </a:r>
            <a:r>
              <a:rPr lang="ja-JP" altLang="ja-JP" dirty="0" smtClean="0"/>
              <a:t>緑</a:t>
            </a:r>
            <a:r>
              <a:rPr lang="ja-JP" altLang="ja-JP" dirty="0"/>
              <a:t>黄色野菜、淡色野菜、根菜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ja-JP" dirty="0" err="1" smtClean="0"/>
              <a:t>さ</a:t>
            </a:r>
            <a:r>
              <a:rPr lang="ja-JP" altLang="en-US" dirty="0" err="1" smtClean="0"/>
              <a:t>　 </a:t>
            </a:r>
            <a:r>
              <a:rPr lang="ja-JP" altLang="ja-JP" dirty="0" smtClean="0"/>
              <a:t>（</a:t>
            </a:r>
            <a:r>
              <a:rPr lang="ja-JP" altLang="ja-JP" dirty="0"/>
              <a:t>さかな</a:t>
            </a:r>
            <a:r>
              <a:rPr lang="ja-JP" altLang="ja-JP" dirty="0" smtClean="0"/>
              <a:t>）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＝</a:t>
            </a:r>
            <a:r>
              <a:rPr lang="ja-JP" altLang="en-US" dirty="0" smtClean="0"/>
              <a:t>　</a:t>
            </a:r>
            <a:r>
              <a:rPr lang="ja-JP" altLang="ja-JP" dirty="0" smtClean="0"/>
              <a:t>魚介類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魚、貝、えびなど）　　</a:t>
            </a:r>
          </a:p>
          <a:p>
            <a:r>
              <a:rPr lang="ja-JP" altLang="ja-JP" dirty="0" smtClean="0"/>
              <a:t>し</a:t>
            </a:r>
            <a:r>
              <a:rPr lang="ja-JP" altLang="en-US" dirty="0" smtClean="0"/>
              <a:t>　 </a:t>
            </a:r>
            <a:r>
              <a:rPr lang="ja-JP" altLang="ja-JP" dirty="0" smtClean="0"/>
              <a:t>（</a:t>
            </a:r>
            <a:r>
              <a:rPr lang="ja-JP" altLang="ja-JP" dirty="0"/>
              <a:t>しい</a:t>
            </a:r>
            <a:r>
              <a:rPr lang="ja-JP" altLang="ja-JP" dirty="0" smtClean="0"/>
              <a:t>たけ</a:t>
            </a:r>
            <a:r>
              <a:rPr lang="en-US" altLang="ja-JP" dirty="0" smtClean="0"/>
              <a:t>)</a:t>
            </a:r>
            <a:r>
              <a:rPr lang="ja-JP" altLang="ja-JP" dirty="0" smtClean="0"/>
              <a:t>＝</a:t>
            </a:r>
            <a:r>
              <a:rPr lang="ja-JP" altLang="en-US" dirty="0" smtClean="0"/>
              <a:t>　</a:t>
            </a:r>
            <a:r>
              <a:rPr lang="ja-JP" altLang="ja-JP" dirty="0" smtClean="0"/>
              <a:t>きのこ</a:t>
            </a:r>
            <a:r>
              <a:rPr lang="ja-JP" altLang="ja-JP" dirty="0"/>
              <a:t>類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ja-JP" dirty="0" smtClean="0"/>
              <a:t>い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いも</a:t>
            </a:r>
            <a:r>
              <a:rPr lang="ja-JP" altLang="ja-JP" dirty="0" smtClean="0"/>
              <a:t>）</a:t>
            </a:r>
            <a:r>
              <a:rPr lang="ja-JP" altLang="en-US" dirty="0" smtClean="0"/>
              <a:t>　　 </a:t>
            </a:r>
            <a:r>
              <a:rPr lang="ja-JP" altLang="ja-JP" dirty="0" smtClean="0"/>
              <a:t>＝</a:t>
            </a:r>
            <a:r>
              <a:rPr lang="ja-JP" altLang="en-US" dirty="0" smtClean="0"/>
              <a:t>　</a:t>
            </a:r>
            <a:r>
              <a:rPr lang="ja-JP" altLang="ja-JP" dirty="0" err="1" smtClean="0"/>
              <a:t>いも</a:t>
            </a:r>
            <a:r>
              <a:rPr lang="ja-JP" altLang="ja-JP" dirty="0" smtClean="0"/>
              <a:t>類</a:t>
            </a:r>
            <a:r>
              <a:rPr lang="ja-JP" altLang="en-US" dirty="0" smtClean="0"/>
              <a:t>　</a:t>
            </a:r>
            <a:r>
              <a:rPr lang="ja-JP" altLang="ja-JP" dirty="0" smtClean="0"/>
              <a:t>（</a:t>
            </a:r>
            <a:r>
              <a:rPr lang="ja-JP" altLang="ja-JP" dirty="0"/>
              <a:t>いも、かぼちゃなど）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528439" y="3811012"/>
            <a:ext cx="6096347" cy="1643062"/>
          </a:xfrm>
          <a:prstGeom prst="wedgeEllipseCallout">
            <a:avLst>
              <a:gd name="adj1" fmla="val -44954"/>
              <a:gd name="adj2" fmla="val -1986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よく噛む食材が多いですね。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骨や歯を作るカルシウム、体のバランスを整えるミネラルが多く含まれる食材ですので、毎日の食事にとりいれてみましょう！</a:t>
            </a:r>
            <a:endParaRPr kumimoji="1" lang="ja-JP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ＭＳ Ｐゴシック" pitchFamily="50" charset="-128"/>
            </a:endParaRPr>
          </a:p>
        </p:txBody>
      </p:sp>
      <p:pic>
        <p:nvPicPr>
          <p:cNvPr id="3076" name="Picture 4" descr="mame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6" y="5256336"/>
            <a:ext cx="7794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7200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94" y="5616376"/>
            <a:ext cx="3648075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フローチャート : せん孔テープ 8"/>
          <p:cNvSpPr/>
          <p:nvPr/>
        </p:nvSpPr>
        <p:spPr>
          <a:xfrm>
            <a:off x="216074" y="6792740"/>
            <a:ext cx="6768751" cy="5518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大野体育協会　　　　　　　　　</a:t>
            </a:r>
            <a:r>
              <a:rPr kumimoji="1" lang="ja-JP" altLang="en-US" sz="1800" dirty="0" smtClean="0">
                <a:latin typeface="HGP創英角ｺﾞｼｯｸUB" pitchFamily="50" charset="-128"/>
                <a:ea typeface="HGP創英角ｺﾞｼｯｸUB" pitchFamily="50" charset="-128"/>
              </a:rPr>
              <a:t>今年度の主な事業</a:t>
            </a:r>
            <a:endParaRPr kumimoji="1" lang="ja-JP" altLang="en-US" sz="18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191581"/>
              </p:ext>
            </p:extLst>
          </p:nvPr>
        </p:nvGraphicFramePr>
        <p:xfrm>
          <a:off x="216074" y="7488584"/>
          <a:ext cx="6840809" cy="22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038"/>
                <a:gridCol w="2086273"/>
                <a:gridCol w="2574498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200" dirty="0" smtClean="0"/>
                        <a:t>大会名</a:t>
                      </a:r>
                      <a:endParaRPr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開催日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会　　場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dist"/>
                      <a:r>
                        <a:rPr kumimoji="1" lang="ja-JP" altLang="en-US" sz="1400" b="1" dirty="0" smtClean="0"/>
                        <a:t>町民ソフトボール大会</a:t>
                      </a:r>
                      <a:endParaRPr kumimoji="1" lang="en-US" altLang="ja-JP" sz="1400" b="1" dirty="0" smtClean="0"/>
                    </a:p>
                    <a:p>
                      <a:pPr algn="dist"/>
                      <a:r>
                        <a:rPr kumimoji="1" lang="ja-JP" altLang="en-US" sz="1400" b="1" dirty="0" smtClean="0"/>
                        <a:t>町民ｿﾌﾄﾊﾞﾚｰﾎﾞｰﾙ大会</a:t>
                      </a:r>
                      <a:endParaRPr kumimoji="1" lang="ja-JP" altLang="en-US" sz="14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 smtClean="0"/>
                        <a:t>　５月１５日（日）　</a:t>
                      </a:r>
                      <a:endParaRPr kumimoji="1" lang="en-US" altLang="ja-JP" sz="1200" b="1" dirty="0" smtClean="0"/>
                    </a:p>
                    <a:p>
                      <a:r>
                        <a:rPr kumimoji="1" lang="ja-JP" altLang="en-US" sz="1200" b="1" dirty="0" smtClean="0"/>
                        <a:t>　雨天中止（ｿﾌﾄﾎﾞｰﾙのみ）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 smtClean="0"/>
                        <a:t>大野小学校　校庭　体育館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dist"/>
                      <a:r>
                        <a:rPr kumimoji="1" lang="ja-JP" altLang="en-US" sz="1400" b="1" dirty="0" smtClean="0"/>
                        <a:t>町民体育祭</a:t>
                      </a:r>
                      <a:endParaRPr kumimoji="1" lang="ja-JP" altLang="en-US" sz="14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 smtClean="0"/>
                        <a:t>　６月１９日（日）　雨天中止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 smtClean="0"/>
                        <a:t>大野小学校　校庭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dist"/>
                      <a:r>
                        <a:rPr kumimoji="1" lang="ja-JP" altLang="en-US" sz="1400" b="1" dirty="0" smtClean="0"/>
                        <a:t>町民ニュースポーツ大会</a:t>
                      </a:r>
                      <a:endParaRPr kumimoji="1" lang="ja-JP" altLang="en-US" sz="14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 smtClean="0"/>
                        <a:t>１０月２３日（日）　雨天中止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 smtClean="0"/>
                        <a:t>大野小学校　校庭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417944">
                <a:tc>
                  <a:txBody>
                    <a:bodyPr/>
                    <a:lstStyle/>
                    <a:p>
                      <a:pPr algn="dist"/>
                      <a:r>
                        <a:rPr kumimoji="1" lang="ja-JP" altLang="en-US" sz="1400" b="1" dirty="0" smtClean="0"/>
                        <a:t>町民卓球大会</a:t>
                      </a:r>
                      <a:endParaRPr kumimoji="1" lang="ja-JP" altLang="en-US" sz="14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 smtClean="0"/>
                        <a:t>１１月２０日（日）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42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dirty="0" smtClean="0"/>
                        <a:t>松江総合医療専門学校　体育館　</a:t>
                      </a:r>
                      <a:endParaRPr kumimoji="1" lang="ja-JP" altLang="en-US" sz="12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</a:tbl>
          </a:graphicData>
        </a:graphic>
      </p:graphicFrame>
      <p:cxnSp>
        <p:nvCxnSpPr>
          <p:cNvPr id="7" name="直線コネクタ 6"/>
          <p:cNvCxnSpPr/>
          <p:nvPr/>
        </p:nvCxnSpPr>
        <p:spPr>
          <a:xfrm flipV="1">
            <a:off x="144065" y="6576143"/>
            <a:ext cx="6840760" cy="36004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240362" y="288032"/>
            <a:ext cx="2668790" cy="576064"/>
          </a:xfrm>
          <a:prstGeom prst="ellipse">
            <a:avLst/>
          </a:prstGeom>
          <a:solidFill>
            <a:srgbClr val="008080"/>
          </a:solidFill>
          <a:ln w="38100" cmpd="dbl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HGP行書体" pitchFamily="66" charset="-128"/>
                <a:ea typeface="HGP行書体" pitchFamily="66" charset="-128"/>
              </a:rPr>
              <a:t>健康づくりコーナー</a:t>
            </a: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20330" y="288032"/>
            <a:ext cx="3672408" cy="39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79847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>
            <a:lum bright="5000" contrast="5000"/>
          </a:blip>
          <a:stretch>
            <a:fillRect/>
          </a:stretch>
        </a:blipFill>
        <a:ln>
          <a:noFill/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9867</TotalTime>
  <Words>370</Words>
  <Application>Microsoft Office PowerPoint</Application>
  <PresentationFormat>ユーザー設定</PresentationFormat>
  <Paragraphs>369</Paragraphs>
  <Slides>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user</dc:creator>
  <cp:lastModifiedBy>user</cp:lastModifiedBy>
  <cp:revision>933</cp:revision>
  <cp:lastPrinted>2016-03-24T07:26:23Z</cp:lastPrinted>
  <dcterms:created xsi:type="dcterms:W3CDTF">2009-08-07T04:39:27Z</dcterms:created>
  <dcterms:modified xsi:type="dcterms:W3CDTF">2016-03-26T23:37:31Z</dcterms:modified>
</cp:coreProperties>
</file>