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
  </p:notesMasterIdLst>
  <p:sldIdLst>
    <p:sldId id="256" r:id="rId2"/>
    <p:sldId id="257" r:id="rId3"/>
  </p:sldIdLst>
  <p:sldSz cx="10691813" cy="14760575"/>
  <p:notesSz cx="6735763" cy="9866313"/>
  <p:defaultTextStyle>
    <a:defPPr>
      <a:defRPr lang="ja-JP"/>
    </a:defPPr>
    <a:lvl1pPr marL="0" algn="l" defTabSz="1454218" rtl="0" eaLnBrk="1" latinLnBrk="0" hangingPunct="1">
      <a:defRPr kumimoji="1" sz="2863" kern="1200">
        <a:solidFill>
          <a:schemeClr val="tx1"/>
        </a:solidFill>
        <a:latin typeface="+mn-lt"/>
        <a:ea typeface="+mn-ea"/>
        <a:cs typeface="+mn-cs"/>
      </a:defRPr>
    </a:lvl1pPr>
    <a:lvl2pPr marL="727109" algn="l" defTabSz="1454218" rtl="0" eaLnBrk="1" latinLnBrk="0" hangingPunct="1">
      <a:defRPr kumimoji="1" sz="2863" kern="1200">
        <a:solidFill>
          <a:schemeClr val="tx1"/>
        </a:solidFill>
        <a:latin typeface="+mn-lt"/>
        <a:ea typeface="+mn-ea"/>
        <a:cs typeface="+mn-cs"/>
      </a:defRPr>
    </a:lvl2pPr>
    <a:lvl3pPr marL="1454218" algn="l" defTabSz="1454218" rtl="0" eaLnBrk="1" latinLnBrk="0" hangingPunct="1">
      <a:defRPr kumimoji="1" sz="2863" kern="1200">
        <a:solidFill>
          <a:schemeClr val="tx1"/>
        </a:solidFill>
        <a:latin typeface="+mn-lt"/>
        <a:ea typeface="+mn-ea"/>
        <a:cs typeface="+mn-cs"/>
      </a:defRPr>
    </a:lvl3pPr>
    <a:lvl4pPr marL="2181327" algn="l" defTabSz="1454218" rtl="0" eaLnBrk="1" latinLnBrk="0" hangingPunct="1">
      <a:defRPr kumimoji="1" sz="2863" kern="1200">
        <a:solidFill>
          <a:schemeClr val="tx1"/>
        </a:solidFill>
        <a:latin typeface="+mn-lt"/>
        <a:ea typeface="+mn-ea"/>
        <a:cs typeface="+mn-cs"/>
      </a:defRPr>
    </a:lvl4pPr>
    <a:lvl5pPr marL="2908435" algn="l" defTabSz="1454218" rtl="0" eaLnBrk="1" latinLnBrk="0" hangingPunct="1">
      <a:defRPr kumimoji="1" sz="2863" kern="1200">
        <a:solidFill>
          <a:schemeClr val="tx1"/>
        </a:solidFill>
        <a:latin typeface="+mn-lt"/>
        <a:ea typeface="+mn-ea"/>
        <a:cs typeface="+mn-cs"/>
      </a:defRPr>
    </a:lvl5pPr>
    <a:lvl6pPr marL="3635544" algn="l" defTabSz="1454218" rtl="0" eaLnBrk="1" latinLnBrk="0" hangingPunct="1">
      <a:defRPr kumimoji="1" sz="2863" kern="1200">
        <a:solidFill>
          <a:schemeClr val="tx1"/>
        </a:solidFill>
        <a:latin typeface="+mn-lt"/>
        <a:ea typeface="+mn-ea"/>
        <a:cs typeface="+mn-cs"/>
      </a:defRPr>
    </a:lvl6pPr>
    <a:lvl7pPr marL="4362652" algn="l" defTabSz="1454218" rtl="0" eaLnBrk="1" latinLnBrk="0" hangingPunct="1">
      <a:defRPr kumimoji="1" sz="2863" kern="1200">
        <a:solidFill>
          <a:schemeClr val="tx1"/>
        </a:solidFill>
        <a:latin typeface="+mn-lt"/>
        <a:ea typeface="+mn-ea"/>
        <a:cs typeface="+mn-cs"/>
      </a:defRPr>
    </a:lvl7pPr>
    <a:lvl8pPr marL="5089761" algn="l" defTabSz="1454218" rtl="0" eaLnBrk="1" latinLnBrk="0" hangingPunct="1">
      <a:defRPr kumimoji="1" sz="2863" kern="1200">
        <a:solidFill>
          <a:schemeClr val="tx1"/>
        </a:solidFill>
        <a:latin typeface="+mn-lt"/>
        <a:ea typeface="+mn-ea"/>
        <a:cs typeface="+mn-cs"/>
      </a:defRPr>
    </a:lvl8pPr>
    <a:lvl9pPr marL="5816871" algn="l" defTabSz="1454218" rtl="0" eaLnBrk="1" latinLnBrk="0" hangingPunct="1">
      <a:defRPr kumimoji="1" sz="286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FFFF"/>
    <a:srgbClr val="C5FFD8"/>
    <a:srgbClr val="99FFCC"/>
    <a:srgbClr val="FFFFFF"/>
    <a:srgbClr val="FF3300"/>
    <a:srgbClr val="8FAADC"/>
    <a:srgbClr val="00FF99"/>
    <a:srgbClr val="FFFFCC"/>
    <a:srgbClr val="9BF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56" autoAdjust="0"/>
    <p:restoredTop sz="92086" autoAdjust="0"/>
  </p:normalViewPr>
  <p:slideViewPr>
    <p:cSldViewPr snapToGrid="0">
      <p:cViewPr>
        <p:scale>
          <a:sx n="100" d="100"/>
          <a:sy n="100" d="100"/>
        </p:scale>
        <p:origin x="1662" y="-6282"/>
      </p:cViewPr>
      <p:guideLst>
        <p:guide orient="horz" pos="8981"/>
        <p:guide pos="336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18650" cy="494138"/>
          </a:xfrm>
          <a:prstGeom prst="rect">
            <a:avLst/>
          </a:prstGeom>
        </p:spPr>
        <p:txBody>
          <a:bodyPr vert="horz" lIns="62610" tIns="31307" rIns="62610" bIns="31307" rtlCol="0"/>
          <a:lstStyle>
            <a:lvl1pPr algn="l">
              <a:defRPr sz="800"/>
            </a:lvl1pPr>
          </a:lstStyle>
          <a:p>
            <a:endParaRPr kumimoji="1" lang="ja-JP" altLang="en-US"/>
          </a:p>
        </p:txBody>
      </p:sp>
      <p:sp>
        <p:nvSpPr>
          <p:cNvPr id="3" name="日付プレースホルダー 2"/>
          <p:cNvSpPr>
            <a:spLocks noGrp="1"/>
          </p:cNvSpPr>
          <p:nvPr>
            <p:ph type="dt" idx="1"/>
          </p:nvPr>
        </p:nvSpPr>
        <p:spPr>
          <a:xfrm>
            <a:off x="3814945" y="0"/>
            <a:ext cx="2919734" cy="494138"/>
          </a:xfrm>
          <a:prstGeom prst="rect">
            <a:avLst/>
          </a:prstGeom>
        </p:spPr>
        <p:txBody>
          <a:bodyPr vert="horz" lIns="62610" tIns="31307" rIns="62610" bIns="31307" rtlCol="0"/>
          <a:lstStyle>
            <a:lvl1pPr algn="r">
              <a:defRPr sz="800"/>
            </a:lvl1pPr>
          </a:lstStyle>
          <a:p>
            <a:fld id="{E3E2389F-D014-4CDA-9102-D83A40E56C40}" type="datetimeFigureOut">
              <a:rPr kumimoji="1" lang="ja-JP" altLang="en-US" smtClean="0"/>
              <a:t>2017/6/23</a:t>
            </a:fld>
            <a:endParaRPr kumimoji="1" lang="ja-JP" altLang="en-US"/>
          </a:p>
        </p:txBody>
      </p:sp>
      <p:sp>
        <p:nvSpPr>
          <p:cNvPr id="4" name="スライド イメージ プレースホルダー 3"/>
          <p:cNvSpPr>
            <a:spLocks noGrp="1" noRot="1" noChangeAspect="1"/>
          </p:cNvSpPr>
          <p:nvPr>
            <p:ph type="sldImg" idx="2"/>
          </p:nvPr>
        </p:nvSpPr>
        <p:spPr>
          <a:xfrm>
            <a:off x="2162175" y="1233488"/>
            <a:ext cx="2411413" cy="3330575"/>
          </a:xfrm>
          <a:prstGeom prst="rect">
            <a:avLst/>
          </a:prstGeom>
          <a:noFill/>
          <a:ln w="12700">
            <a:solidFill>
              <a:prstClr val="black"/>
            </a:solidFill>
          </a:ln>
        </p:spPr>
        <p:txBody>
          <a:bodyPr vert="horz" lIns="62610" tIns="31307" rIns="62610" bIns="31307" rtlCol="0" anchor="ctr"/>
          <a:lstStyle/>
          <a:p>
            <a:endParaRPr lang="ja-JP" altLang="en-US"/>
          </a:p>
        </p:txBody>
      </p:sp>
      <p:sp>
        <p:nvSpPr>
          <p:cNvPr id="5" name="ノート プレースホルダー 4"/>
          <p:cNvSpPr>
            <a:spLocks noGrp="1"/>
          </p:cNvSpPr>
          <p:nvPr>
            <p:ph type="body" sz="quarter" idx="3"/>
          </p:nvPr>
        </p:nvSpPr>
        <p:spPr>
          <a:xfrm>
            <a:off x="674118" y="4748580"/>
            <a:ext cx="5388610" cy="3884073"/>
          </a:xfrm>
          <a:prstGeom prst="rect">
            <a:avLst/>
          </a:prstGeom>
        </p:spPr>
        <p:txBody>
          <a:bodyPr vert="horz" lIns="62610" tIns="31307" rIns="62610" bIns="313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372185"/>
            <a:ext cx="2918650" cy="494138"/>
          </a:xfrm>
          <a:prstGeom prst="rect">
            <a:avLst/>
          </a:prstGeom>
        </p:spPr>
        <p:txBody>
          <a:bodyPr vert="horz" lIns="62610" tIns="31307" rIns="62610" bIns="31307"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4945" y="9372185"/>
            <a:ext cx="2919734" cy="494138"/>
          </a:xfrm>
          <a:prstGeom prst="rect">
            <a:avLst/>
          </a:prstGeom>
        </p:spPr>
        <p:txBody>
          <a:bodyPr vert="horz" lIns="62610" tIns="31307" rIns="62610" bIns="31307" rtlCol="0" anchor="b"/>
          <a:lstStyle>
            <a:lvl1pPr algn="r">
              <a:defRPr sz="800"/>
            </a:lvl1pPr>
          </a:lstStyle>
          <a:p>
            <a:fld id="{37205446-23C9-4A77-A3FC-A921EDB36F89}" type="slidenum">
              <a:rPr kumimoji="1" lang="ja-JP" altLang="en-US" smtClean="0"/>
              <a:t>‹#›</a:t>
            </a:fld>
            <a:endParaRPr kumimoji="1" lang="ja-JP" altLang="en-US"/>
          </a:p>
        </p:txBody>
      </p:sp>
    </p:spTree>
    <p:extLst>
      <p:ext uri="{BB962C8B-B14F-4D97-AF65-F5344CB8AC3E}">
        <p14:creationId xmlns:p14="http://schemas.microsoft.com/office/powerpoint/2010/main" val="2170663218"/>
      </p:ext>
    </p:extLst>
  </p:cSld>
  <p:clrMap bg1="lt1" tx1="dk1" bg2="lt2" tx2="dk2" accent1="accent1" accent2="accent2" accent3="accent3" accent4="accent4" accent5="accent5" accent6="accent6" hlink="hlink" folHlink="folHlink"/>
  <p:notesStyle>
    <a:lvl1pPr marL="0" algn="l" defTabSz="914291" rtl="0" eaLnBrk="1" latinLnBrk="0" hangingPunct="1">
      <a:defRPr kumimoji="1" sz="1200" kern="1200">
        <a:solidFill>
          <a:schemeClr val="tx1"/>
        </a:solidFill>
        <a:latin typeface="+mn-lt"/>
        <a:ea typeface="+mn-ea"/>
        <a:cs typeface="+mn-cs"/>
      </a:defRPr>
    </a:lvl1pPr>
    <a:lvl2pPr marL="457146" algn="l" defTabSz="914291" rtl="0" eaLnBrk="1" latinLnBrk="0" hangingPunct="1">
      <a:defRPr kumimoji="1" sz="1200" kern="1200">
        <a:solidFill>
          <a:schemeClr val="tx1"/>
        </a:solidFill>
        <a:latin typeface="+mn-lt"/>
        <a:ea typeface="+mn-ea"/>
        <a:cs typeface="+mn-cs"/>
      </a:defRPr>
    </a:lvl2pPr>
    <a:lvl3pPr marL="914291" algn="l" defTabSz="914291" rtl="0" eaLnBrk="1" latinLnBrk="0" hangingPunct="1">
      <a:defRPr kumimoji="1" sz="1200" kern="1200">
        <a:solidFill>
          <a:schemeClr val="tx1"/>
        </a:solidFill>
        <a:latin typeface="+mn-lt"/>
        <a:ea typeface="+mn-ea"/>
        <a:cs typeface="+mn-cs"/>
      </a:defRPr>
    </a:lvl3pPr>
    <a:lvl4pPr marL="1371437" algn="l" defTabSz="914291" rtl="0" eaLnBrk="1" latinLnBrk="0" hangingPunct="1">
      <a:defRPr kumimoji="1" sz="1200" kern="1200">
        <a:solidFill>
          <a:schemeClr val="tx1"/>
        </a:solidFill>
        <a:latin typeface="+mn-lt"/>
        <a:ea typeface="+mn-ea"/>
        <a:cs typeface="+mn-cs"/>
      </a:defRPr>
    </a:lvl4pPr>
    <a:lvl5pPr marL="1828584" algn="l" defTabSz="914291" rtl="0" eaLnBrk="1" latinLnBrk="0" hangingPunct="1">
      <a:defRPr kumimoji="1" sz="1200" kern="1200">
        <a:solidFill>
          <a:schemeClr val="tx1"/>
        </a:solidFill>
        <a:latin typeface="+mn-lt"/>
        <a:ea typeface="+mn-ea"/>
        <a:cs typeface="+mn-cs"/>
      </a:defRPr>
    </a:lvl5pPr>
    <a:lvl6pPr marL="2285730" algn="l" defTabSz="914291" rtl="0" eaLnBrk="1" latinLnBrk="0" hangingPunct="1">
      <a:defRPr kumimoji="1" sz="1200" kern="1200">
        <a:solidFill>
          <a:schemeClr val="tx1"/>
        </a:solidFill>
        <a:latin typeface="+mn-lt"/>
        <a:ea typeface="+mn-ea"/>
        <a:cs typeface="+mn-cs"/>
      </a:defRPr>
    </a:lvl6pPr>
    <a:lvl7pPr marL="2742875" algn="l" defTabSz="914291" rtl="0" eaLnBrk="1" latinLnBrk="0" hangingPunct="1">
      <a:defRPr kumimoji="1" sz="1200" kern="1200">
        <a:solidFill>
          <a:schemeClr val="tx1"/>
        </a:solidFill>
        <a:latin typeface="+mn-lt"/>
        <a:ea typeface="+mn-ea"/>
        <a:cs typeface="+mn-cs"/>
      </a:defRPr>
    </a:lvl7pPr>
    <a:lvl8pPr marL="3200021" algn="l" defTabSz="914291" rtl="0" eaLnBrk="1" latinLnBrk="0" hangingPunct="1">
      <a:defRPr kumimoji="1" sz="1200" kern="1200">
        <a:solidFill>
          <a:schemeClr val="tx1"/>
        </a:solidFill>
        <a:latin typeface="+mn-lt"/>
        <a:ea typeface="+mn-ea"/>
        <a:cs typeface="+mn-cs"/>
      </a:defRPr>
    </a:lvl8pPr>
    <a:lvl9pPr marL="3657167" algn="l" defTabSz="91429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62175" y="1233488"/>
            <a:ext cx="2411413"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205446-23C9-4A77-A3FC-A921EDB36F89}" type="slidenum">
              <a:rPr kumimoji="1" lang="ja-JP" altLang="en-US" smtClean="0"/>
              <a:t>1</a:t>
            </a:fld>
            <a:endParaRPr kumimoji="1" lang="ja-JP" altLang="en-US"/>
          </a:p>
        </p:txBody>
      </p:sp>
    </p:spTree>
    <p:extLst>
      <p:ext uri="{BB962C8B-B14F-4D97-AF65-F5344CB8AC3E}">
        <p14:creationId xmlns:p14="http://schemas.microsoft.com/office/powerpoint/2010/main" val="158469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62175" y="1233488"/>
            <a:ext cx="2411413"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205446-23C9-4A77-A3FC-A921EDB36F89}" type="slidenum">
              <a:rPr kumimoji="1" lang="ja-JP" altLang="en-US" smtClean="0"/>
              <a:t>2</a:t>
            </a:fld>
            <a:endParaRPr kumimoji="1" lang="ja-JP" altLang="en-US"/>
          </a:p>
        </p:txBody>
      </p:sp>
    </p:spTree>
    <p:extLst>
      <p:ext uri="{BB962C8B-B14F-4D97-AF65-F5344CB8AC3E}">
        <p14:creationId xmlns:p14="http://schemas.microsoft.com/office/powerpoint/2010/main" val="4156478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36477" y="2415680"/>
            <a:ext cx="8018860" cy="5138866"/>
          </a:xfrm>
        </p:spPr>
        <p:txBody>
          <a:bodyPr anchor="b"/>
          <a:lstStyle>
            <a:lvl1pPr algn="ctr">
              <a:defRPr sz="5262"/>
            </a:lvl1pPr>
          </a:lstStyle>
          <a:p>
            <a:r>
              <a:rPr kumimoji="1" lang="ja-JP" altLang="en-US"/>
              <a:t>マスター タイトルの書式設定</a:t>
            </a:r>
          </a:p>
        </p:txBody>
      </p:sp>
      <p:sp>
        <p:nvSpPr>
          <p:cNvPr id="3" name="サブタイトル 2"/>
          <p:cNvSpPr>
            <a:spLocks noGrp="1"/>
          </p:cNvSpPr>
          <p:nvPr>
            <p:ph type="subTitle" idx="1"/>
          </p:nvPr>
        </p:nvSpPr>
        <p:spPr>
          <a:xfrm>
            <a:off x="1336477" y="7752721"/>
            <a:ext cx="8018860" cy="356372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90219D5-48B3-4A87-B3D7-D34479CBCC9F}" type="datetimeFigureOut">
              <a:rPr kumimoji="1" lang="ja-JP" altLang="en-US" smtClean="0"/>
              <a:t>2017/6/23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278414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0219D5-48B3-4A87-B3D7-D34479CBCC9F}" type="datetimeFigureOut">
              <a:rPr kumimoji="1" lang="ja-JP" altLang="en-US" smtClean="0"/>
              <a:t>2017/6/23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16853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51330" y="785864"/>
            <a:ext cx="2305422" cy="1250890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35063" y="785864"/>
            <a:ext cx="6782619" cy="1250890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0219D5-48B3-4A87-B3D7-D34479CBCC9F}" type="datetimeFigureOut">
              <a:rPr kumimoji="1" lang="ja-JP" altLang="en-US" smtClean="0"/>
              <a:t>2017/6/23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398264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0219D5-48B3-4A87-B3D7-D34479CBCC9F}" type="datetimeFigureOut">
              <a:rPr kumimoji="1" lang="ja-JP" altLang="en-US" smtClean="0"/>
              <a:t>2017/6/23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34640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9494" y="3679896"/>
            <a:ext cx="9221689" cy="6139988"/>
          </a:xfrm>
        </p:spPr>
        <p:txBody>
          <a:bodyPr anchor="b"/>
          <a:lstStyle>
            <a:lvl1pPr>
              <a:defRPr sz="5262"/>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9494" y="9877971"/>
            <a:ext cx="9221689" cy="3228875"/>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90219D5-48B3-4A87-B3D7-D34479CBCC9F}" type="datetimeFigureOut">
              <a:rPr kumimoji="1" lang="ja-JP" altLang="en-US" smtClean="0"/>
              <a:t>2017/6/23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389372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35062" y="3929321"/>
            <a:ext cx="4544021" cy="936544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12731" y="3929321"/>
            <a:ext cx="4544021" cy="936544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90219D5-48B3-4A87-B3D7-D34479CBCC9F}" type="datetimeFigureOut">
              <a:rPr kumimoji="1" lang="ja-JP" altLang="en-US" smtClean="0"/>
              <a:t>2017/6/23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130412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6" y="785865"/>
            <a:ext cx="9221689" cy="2853029"/>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36455" y="3618393"/>
            <a:ext cx="4523138" cy="1773318"/>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36455" y="5391712"/>
            <a:ext cx="4523138" cy="793039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12731" y="3618393"/>
            <a:ext cx="4545413" cy="1773318"/>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12731" y="5391712"/>
            <a:ext cx="4545413" cy="793039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90219D5-48B3-4A87-B3D7-D34479CBCC9F}" type="datetimeFigureOut">
              <a:rPr kumimoji="1" lang="ja-JP" altLang="en-US" smtClean="0"/>
              <a:t>2017/6/23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241550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90219D5-48B3-4A87-B3D7-D34479CBCC9F}" type="datetimeFigureOut">
              <a:rPr kumimoji="1" lang="ja-JP" altLang="en-US" smtClean="0"/>
              <a:t>2017/6/23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231711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0219D5-48B3-4A87-B3D7-D34479CBCC9F}" type="datetimeFigureOut">
              <a:rPr kumimoji="1" lang="ja-JP" altLang="en-US" smtClean="0"/>
              <a:t>2017/6/23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30755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984038"/>
            <a:ext cx="3448388" cy="3444134"/>
          </a:xfrm>
        </p:spPr>
        <p:txBody>
          <a:bodyPr anchor="b"/>
          <a:lstStyle>
            <a:lvl1pPr>
              <a:defRPr sz="2806"/>
            </a:lvl1pPr>
          </a:lstStyle>
          <a:p>
            <a:r>
              <a:rPr kumimoji="1" lang="ja-JP" altLang="en-US"/>
              <a:t>マスター タイトルの書式設定</a:t>
            </a:r>
          </a:p>
        </p:txBody>
      </p:sp>
      <p:sp>
        <p:nvSpPr>
          <p:cNvPr id="3" name="コンテンツ プレースホルダー 2"/>
          <p:cNvSpPr>
            <a:spLocks noGrp="1"/>
          </p:cNvSpPr>
          <p:nvPr>
            <p:ph idx="1"/>
          </p:nvPr>
        </p:nvSpPr>
        <p:spPr>
          <a:xfrm>
            <a:off x="4545414" y="2125252"/>
            <a:ext cx="5412730" cy="1048957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36455" y="4428174"/>
            <a:ext cx="3448388" cy="8203737"/>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0219D5-48B3-4A87-B3D7-D34479CBCC9F}" type="datetimeFigureOut">
              <a:rPr kumimoji="1" lang="ja-JP" altLang="en-US" smtClean="0"/>
              <a:t>2017/6/23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90035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984038"/>
            <a:ext cx="3448388" cy="3444134"/>
          </a:xfrm>
        </p:spPr>
        <p:txBody>
          <a:bodyPr anchor="b"/>
          <a:lstStyle>
            <a:lvl1pPr>
              <a:defRPr sz="2806"/>
            </a:lvl1pPr>
          </a:lstStyle>
          <a:p>
            <a:r>
              <a:rPr kumimoji="1" lang="ja-JP" altLang="en-US"/>
              <a:t>マスター タイトルの書式設定</a:t>
            </a:r>
          </a:p>
        </p:txBody>
      </p:sp>
      <p:sp>
        <p:nvSpPr>
          <p:cNvPr id="3" name="図プレースホルダー 2"/>
          <p:cNvSpPr>
            <a:spLocks noGrp="1"/>
          </p:cNvSpPr>
          <p:nvPr>
            <p:ph type="pic" idx="1"/>
          </p:nvPr>
        </p:nvSpPr>
        <p:spPr>
          <a:xfrm>
            <a:off x="4545414" y="2125252"/>
            <a:ext cx="5412730" cy="10489575"/>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kumimoji="1" lang="ja-JP" altLang="en-US"/>
          </a:p>
        </p:txBody>
      </p:sp>
      <p:sp>
        <p:nvSpPr>
          <p:cNvPr id="4" name="テキスト プレースホルダー 3"/>
          <p:cNvSpPr>
            <a:spLocks noGrp="1"/>
          </p:cNvSpPr>
          <p:nvPr>
            <p:ph type="body" sz="half" idx="2"/>
          </p:nvPr>
        </p:nvSpPr>
        <p:spPr>
          <a:xfrm>
            <a:off x="736455" y="4428174"/>
            <a:ext cx="3448388" cy="8203737"/>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0219D5-48B3-4A87-B3D7-D34479CBCC9F}" type="datetimeFigureOut">
              <a:rPr kumimoji="1" lang="ja-JP" altLang="en-US" smtClean="0"/>
              <a:t>2017/6/23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246562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35063" y="785865"/>
            <a:ext cx="9221689" cy="2853029"/>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35063" y="3929321"/>
            <a:ext cx="9221689" cy="936544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35062" y="13680867"/>
            <a:ext cx="2405658" cy="785864"/>
          </a:xfrm>
          <a:prstGeom prst="rect">
            <a:avLst/>
          </a:prstGeom>
        </p:spPr>
        <p:txBody>
          <a:bodyPr vert="horz" lIns="91440" tIns="45720" rIns="91440" bIns="45720" rtlCol="0" anchor="ctr"/>
          <a:lstStyle>
            <a:lvl1pPr algn="l">
              <a:defRPr sz="1052">
                <a:solidFill>
                  <a:schemeClr val="tx1">
                    <a:tint val="75000"/>
                  </a:schemeClr>
                </a:solidFill>
              </a:defRPr>
            </a:lvl1pPr>
          </a:lstStyle>
          <a:p>
            <a:fld id="{A90219D5-48B3-4A87-B3D7-D34479CBCC9F}" type="datetimeFigureOut">
              <a:rPr kumimoji="1" lang="ja-JP" altLang="en-US" smtClean="0"/>
              <a:t>2017/6/23</a:t>
            </a:fld>
            <a:endParaRPr kumimoji="1" lang="ja-JP" altLang="en-US"/>
          </a:p>
        </p:txBody>
      </p:sp>
      <p:sp>
        <p:nvSpPr>
          <p:cNvPr id="5" name="フッター プレースホルダー 4"/>
          <p:cNvSpPr>
            <a:spLocks noGrp="1"/>
          </p:cNvSpPr>
          <p:nvPr>
            <p:ph type="ftr" sz="quarter" idx="3"/>
          </p:nvPr>
        </p:nvSpPr>
        <p:spPr>
          <a:xfrm>
            <a:off x="3541664" y="13680867"/>
            <a:ext cx="3608487" cy="785864"/>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551093" y="13680867"/>
            <a:ext cx="2405658" cy="785864"/>
          </a:xfrm>
          <a:prstGeom prst="rect">
            <a:avLst/>
          </a:prstGeom>
        </p:spPr>
        <p:txBody>
          <a:bodyPr vert="horz" lIns="91440" tIns="45720" rIns="91440" bIns="45720" rtlCol="0" anchor="ctr"/>
          <a:lstStyle>
            <a:lvl1pPr algn="r">
              <a:defRPr sz="1052">
                <a:solidFill>
                  <a:schemeClr val="tx1">
                    <a:tint val="75000"/>
                  </a:schemeClr>
                </a:solidFill>
              </a:defRPr>
            </a:lvl1pPr>
          </a:lstStyle>
          <a:p>
            <a:fld id="{4C3EF4BF-D589-40F1-B70A-F637C586A130}" type="slidenum">
              <a:rPr kumimoji="1" lang="ja-JP" altLang="en-US" smtClean="0"/>
              <a:t>‹#›</a:t>
            </a:fld>
            <a:endParaRPr kumimoji="1" lang="ja-JP" altLang="en-US"/>
          </a:p>
        </p:txBody>
      </p:sp>
    </p:spTree>
    <p:extLst>
      <p:ext uri="{BB962C8B-B14F-4D97-AF65-F5344CB8AC3E}">
        <p14:creationId xmlns:p14="http://schemas.microsoft.com/office/powerpoint/2010/main" val="1226163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p:bodyStyle>
    <p:otherStyle>
      <a:defPPr>
        <a:defRPr lang="ja-JP"/>
      </a:defPPr>
      <a:lvl1pPr marL="0" algn="l" defTabSz="801929" rtl="0" eaLnBrk="1" latinLnBrk="0" hangingPunct="1">
        <a:defRPr kumimoji="1" sz="1579" kern="1200">
          <a:solidFill>
            <a:schemeClr val="tx1"/>
          </a:solidFill>
          <a:latin typeface="+mn-lt"/>
          <a:ea typeface="+mn-ea"/>
          <a:cs typeface="+mn-cs"/>
        </a:defRPr>
      </a:lvl1pPr>
      <a:lvl2pPr marL="400964" algn="l" defTabSz="801929" rtl="0" eaLnBrk="1" latinLnBrk="0" hangingPunct="1">
        <a:defRPr kumimoji="1" sz="1579" kern="1200">
          <a:solidFill>
            <a:schemeClr val="tx1"/>
          </a:solidFill>
          <a:latin typeface="+mn-lt"/>
          <a:ea typeface="+mn-ea"/>
          <a:cs typeface="+mn-cs"/>
        </a:defRPr>
      </a:lvl2pPr>
      <a:lvl3pPr marL="801929" algn="l" defTabSz="801929" rtl="0" eaLnBrk="1" latinLnBrk="0" hangingPunct="1">
        <a:defRPr kumimoji="1" sz="1579" kern="1200">
          <a:solidFill>
            <a:schemeClr val="tx1"/>
          </a:solidFill>
          <a:latin typeface="+mn-lt"/>
          <a:ea typeface="+mn-ea"/>
          <a:cs typeface="+mn-cs"/>
        </a:defRPr>
      </a:lvl3pPr>
      <a:lvl4pPr marL="1202893" algn="l" defTabSz="801929" rtl="0" eaLnBrk="1" latinLnBrk="0" hangingPunct="1">
        <a:defRPr kumimoji="1" sz="1579" kern="1200">
          <a:solidFill>
            <a:schemeClr val="tx1"/>
          </a:solidFill>
          <a:latin typeface="+mn-lt"/>
          <a:ea typeface="+mn-ea"/>
          <a:cs typeface="+mn-cs"/>
        </a:defRPr>
      </a:lvl4pPr>
      <a:lvl5pPr marL="1603858" algn="l" defTabSz="801929" rtl="0" eaLnBrk="1" latinLnBrk="0" hangingPunct="1">
        <a:defRPr kumimoji="1" sz="1579" kern="1200">
          <a:solidFill>
            <a:schemeClr val="tx1"/>
          </a:solidFill>
          <a:latin typeface="+mn-lt"/>
          <a:ea typeface="+mn-ea"/>
          <a:cs typeface="+mn-cs"/>
        </a:defRPr>
      </a:lvl5pPr>
      <a:lvl6pPr marL="2004822" algn="l" defTabSz="801929" rtl="0" eaLnBrk="1" latinLnBrk="0" hangingPunct="1">
        <a:defRPr kumimoji="1" sz="1579" kern="1200">
          <a:solidFill>
            <a:schemeClr val="tx1"/>
          </a:solidFill>
          <a:latin typeface="+mn-lt"/>
          <a:ea typeface="+mn-ea"/>
          <a:cs typeface="+mn-cs"/>
        </a:defRPr>
      </a:lvl6pPr>
      <a:lvl7pPr marL="2405786" algn="l" defTabSz="801929" rtl="0" eaLnBrk="1" latinLnBrk="0" hangingPunct="1">
        <a:defRPr kumimoji="1" sz="1579" kern="1200">
          <a:solidFill>
            <a:schemeClr val="tx1"/>
          </a:solidFill>
          <a:latin typeface="+mn-lt"/>
          <a:ea typeface="+mn-ea"/>
          <a:cs typeface="+mn-cs"/>
        </a:defRPr>
      </a:lvl7pPr>
      <a:lvl8pPr marL="2806751" algn="l" defTabSz="801929" rtl="0" eaLnBrk="1" latinLnBrk="0" hangingPunct="1">
        <a:defRPr kumimoji="1" sz="1579" kern="1200">
          <a:solidFill>
            <a:schemeClr val="tx1"/>
          </a:solidFill>
          <a:latin typeface="+mn-lt"/>
          <a:ea typeface="+mn-ea"/>
          <a:cs typeface="+mn-cs"/>
        </a:defRPr>
      </a:lvl8pPr>
      <a:lvl9pPr marL="3207715" algn="l" defTabSz="801929"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18" Type="http://schemas.microsoft.com/office/2007/relationships/hdphoto" Target="../media/hdphoto2.wdp"/><Relationship Id="rId26" Type="http://schemas.openxmlformats.org/officeDocument/2006/relationships/image" Target="../media/image21.jpeg"/><Relationship Id="rId3" Type="http://schemas.openxmlformats.org/officeDocument/2006/relationships/image" Target="../media/image1.jpg"/><Relationship Id="rId21" Type="http://schemas.openxmlformats.org/officeDocument/2006/relationships/image" Target="../media/image17.png"/><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14.png"/><Relationship Id="rId25"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19.png"/><Relationship Id="rId5" Type="http://schemas.openxmlformats.org/officeDocument/2006/relationships/image" Target="../media/image3.wmf"/><Relationship Id="rId15" Type="http://schemas.openxmlformats.org/officeDocument/2006/relationships/image" Target="../media/image12.png"/><Relationship Id="rId23" Type="http://schemas.openxmlformats.org/officeDocument/2006/relationships/image" Target="../media/image18.jpg"/><Relationship Id="rId28" Type="http://schemas.microsoft.com/office/2007/relationships/hdphoto" Target="../media/hdphoto4.wdp"/><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1.png"/><Relationship Id="rId22" Type="http://schemas.microsoft.com/office/2007/relationships/hdphoto" Target="../media/hdphoto3.wdp"/><Relationship Id="rId27"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wmf"/><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図 2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9" y="7215511"/>
            <a:ext cx="10484425" cy="7863319"/>
          </a:xfrm>
          <a:prstGeom prst="rect">
            <a:avLst/>
          </a:prstGeom>
        </p:spPr>
      </p:pic>
      <p:pic>
        <p:nvPicPr>
          <p:cNvPr id="461" name="図 4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59" y="925245"/>
            <a:ext cx="10484425" cy="7863319"/>
          </a:xfrm>
          <a:prstGeom prst="rect">
            <a:avLst/>
          </a:prstGeom>
        </p:spPr>
      </p:pic>
      <p:sp>
        <p:nvSpPr>
          <p:cNvPr id="99" name="Text Box 2"/>
          <p:cNvSpPr txBox="1">
            <a:spLocks noChangeArrowheads="1"/>
          </p:cNvSpPr>
          <p:nvPr/>
        </p:nvSpPr>
        <p:spPr bwMode="auto">
          <a:xfrm>
            <a:off x="475597" y="14539348"/>
            <a:ext cx="10087014" cy="169801"/>
          </a:xfrm>
          <a:prstGeom prst="rect">
            <a:avLst/>
          </a:prstGeom>
          <a:solidFill>
            <a:schemeClr val="bg1"/>
          </a:solidFill>
          <a:ln>
            <a:noFill/>
          </a:ln>
        </p:spPr>
        <p:txBody>
          <a:bodyPr vert="horz" wrap="square" lIns="63360" tIns="7200" rIns="63360" bIns="7200" numCol="1" anchor="t" anchorCtr="0" compatLnSpc="1">
            <a:prstTxWarp prst="textNoShape">
              <a:avLst/>
            </a:prstTxWarp>
          </a:bodyPr>
          <a:lstStyle/>
          <a:p>
            <a:pPr algn="ctr" defTabSz="914400" eaLnBrk="0" fontAlgn="base" hangingPunct="0">
              <a:lnSpc>
                <a:spcPts val="1500"/>
              </a:lnSpc>
              <a:spcBef>
                <a:spcPct val="0"/>
              </a:spcBef>
              <a:spcAft>
                <a:spcPct val="0"/>
              </a:spcAft>
            </a:pPr>
            <a:r>
              <a:rPr kumimoji="0" lang="ja-JP" altLang="en-US" sz="1100" dirty="0">
                <a:latin typeface="メイリオ" panose="020B0604030504040204" pitchFamily="50" charset="-128"/>
                <a:ea typeface="メイリオ" panose="020B0604030504040204" pitchFamily="50" charset="-128"/>
                <a:cs typeface="メイリオ" panose="020B0604030504040204" pitchFamily="50" charset="-128"/>
              </a:rPr>
              <a:t>インターネットサイトの</a:t>
            </a:r>
            <a:r>
              <a:rPr kumimoji="0" lang="en-US" altLang="ja-JP" sz="1100" dirty="0">
                <a:latin typeface="メイリオ" panose="020B0604030504040204" pitchFamily="50" charset="-128"/>
                <a:ea typeface="メイリオ" panose="020B0604030504040204" pitchFamily="50" charset="-128"/>
                <a:cs typeface="メイリオ" panose="020B0604030504040204" pitchFamily="50" charset="-128"/>
              </a:rPr>
              <a:t>WEB</a:t>
            </a:r>
            <a:r>
              <a:rPr kumimoji="0" lang="ja-JP" altLang="en-US" sz="1100" dirty="0">
                <a:latin typeface="メイリオ" panose="020B0604030504040204" pitchFamily="50" charset="-128"/>
                <a:ea typeface="メイリオ" panose="020B0604030504040204" pitchFamily="50" charset="-128"/>
                <a:cs typeface="メイリオ" panose="020B0604030504040204" pitchFamily="50" charset="-128"/>
              </a:rPr>
              <a:t>サイト  　</a:t>
            </a:r>
            <a:r>
              <a:rPr kumimoji="0" lang="en-US" altLang="ja-JP" sz="1100" dirty="0">
                <a:latin typeface="メイリオ" panose="020B0604030504040204" pitchFamily="50" charset="-128"/>
                <a:ea typeface="メイリオ" panose="020B0604030504040204" pitchFamily="50" charset="-128"/>
                <a:cs typeface="メイリオ" panose="020B0604030504040204" pitchFamily="50" charset="-128"/>
              </a:rPr>
              <a:t>http://matsue-city-kouminkan.jp/</a:t>
            </a:r>
            <a:r>
              <a:rPr kumimoji="0"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で検索、松江市内各公民館の情報をご覧いただけます。</a:t>
            </a:r>
            <a:endParaRPr kumimoji="0" lang="ja-JP"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Rectangle 4"/>
          <p:cNvSpPr>
            <a:spLocks noChangeArrowheads="1"/>
          </p:cNvSpPr>
          <p:nvPr/>
        </p:nvSpPr>
        <p:spPr bwMode="auto">
          <a:xfrm>
            <a:off x="6629900" y="12576111"/>
            <a:ext cx="3932710" cy="1842987"/>
          </a:xfrm>
          <a:prstGeom prst="roundRect">
            <a:avLst>
              <a:gd name="adj" fmla="val 0"/>
            </a:avLst>
          </a:prstGeom>
          <a:ln w="12700">
            <a:solidFill>
              <a:schemeClr val="accent5"/>
            </a:solidFill>
          </a:ln>
        </p:spPr>
        <p:style>
          <a:lnRef idx="2">
            <a:schemeClr val="accent1"/>
          </a:lnRef>
          <a:fillRef idx="1">
            <a:schemeClr val="lt1"/>
          </a:fillRef>
          <a:effectRef idx="0">
            <a:schemeClr val="accent1"/>
          </a:effectRef>
          <a:fontRef idx="minor">
            <a:schemeClr val="dk1"/>
          </a:fontRef>
        </p:style>
        <p:txBody>
          <a:bodyPr vert="horz" wrap="square" lIns="74295" tIns="8890" rIns="74295" bIns="8890" numCol="1" anchor="t" anchorCtr="0" compatLnSpc="1">
            <a:prstTxWarp prst="textNoShape">
              <a:avLst/>
            </a:prstTxWarp>
          </a:bodyPr>
          <a:lstStyle/>
          <a:p>
            <a:pPr algn="ctr" defTabSz="914400" eaLnBrk="0" fontAlgn="base" hangingPunct="0">
              <a:lnSpc>
                <a:spcPct val="150000"/>
              </a:lnSpc>
              <a:spcBef>
                <a:spcPct val="0"/>
              </a:spcBef>
              <a:spcAft>
                <a:spcPct val="0"/>
              </a:spcAft>
            </a:pPr>
            <a:r>
              <a:rPr kumimoji="0" lang="ja-JP" altLang="en-US" sz="1800" dirty="0">
                <a:solidFill>
                  <a:srgbClr val="002060"/>
                </a:solidFill>
                <a:latin typeface="07やさしさゴシックボールド" panose="02000600000000000000" pitchFamily="2" charset="-128"/>
                <a:ea typeface="07やさしさゴシックボールド" panose="02000600000000000000" pitchFamily="2" charset="-128"/>
              </a:rPr>
              <a:t>ご寄付のお礼</a:t>
            </a:r>
            <a:endParaRPr kumimoji="0" lang="ja-JP" altLang="en-US" sz="1600" dirty="0">
              <a:solidFill>
                <a:srgbClr val="002060"/>
              </a:solidFill>
              <a:latin typeface="07やさしさゴシックボールド" panose="02000600000000000000" pitchFamily="2" charset="-128"/>
              <a:ea typeface="07やさしさゴシックボールド" panose="02000600000000000000" pitchFamily="2" charset="-128"/>
            </a:endParaRPr>
          </a:p>
          <a:p>
            <a:pPr algn="just" defTabSz="914400" eaLnBrk="0" fontAlgn="base" hangingPunct="0">
              <a:lnSpc>
                <a:spcPts val="1600"/>
              </a:lnSpc>
              <a:spcBef>
                <a:spcPct val="0"/>
              </a:spcBef>
              <a:spcAft>
                <a:spcPct val="0"/>
              </a:spcAft>
            </a:pPr>
            <a:r>
              <a:rPr kumimoji="0"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香典返しとして古江地区社会福祉協議会へご厚志を　</a:t>
            </a:r>
            <a:endParaRPr kumimoji="0"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just" defTabSz="914400" eaLnBrk="0" fontAlgn="base" hangingPunct="0">
              <a:lnSpc>
                <a:spcPts val="1600"/>
              </a:lnSpc>
              <a:spcBef>
                <a:spcPct val="0"/>
              </a:spcBef>
              <a:spcAft>
                <a:spcPct val="0"/>
              </a:spcAft>
            </a:pPr>
            <a:r>
              <a:rPr kumimoji="0"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いただきました。ありがとうございました。謹んで</a:t>
            </a:r>
            <a:endParaRPr kumimoji="0"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just" defTabSz="914400" eaLnBrk="0" fontAlgn="base" hangingPunct="0">
              <a:lnSpc>
                <a:spcPts val="1600"/>
              </a:lnSpc>
              <a:spcBef>
                <a:spcPct val="0"/>
              </a:spcBef>
              <a:spcAft>
                <a:spcPct val="0"/>
              </a:spcAft>
            </a:pPr>
            <a:r>
              <a:rPr kumimoji="0"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故人のご冥福をお祈りいたします。</a:t>
            </a:r>
            <a:endParaRPr kumimoji="0"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0" fontAlgn="base" hangingPunct="0">
              <a:lnSpc>
                <a:spcPts val="1800"/>
              </a:lnSpc>
              <a:spcBef>
                <a:spcPts val="600"/>
              </a:spcBef>
              <a:spcAft>
                <a:spcPct val="0"/>
              </a:spcAft>
            </a:pPr>
            <a:r>
              <a:rPr kumimoji="0"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中倉 文雄 様（西谷町）</a:t>
            </a:r>
            <a:endParaRPr kumimoji="0"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0" fontAlgn="base" hangingPunct="0">
              <a:lnSpc>
                <a:spcPts val="1800"/>
              </a:lnSpc>
              <a:spcAft>
                <a:spcPct val="0"/>
              </a:spcAft>
            </a:pPr>
            <a:r>
              <a:rPr kumimoji="0"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曽田 正行 様（西浜佐陀町）</a:t>
            </a:r>
            <a:endParaRPr kumimoji="0"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eaLnBrk="0" fontAlgn="base" hangingPunct="0">
              <a:lnSpc>
                <a:spcPts val="1800"/>
              </a:lnSpc>
              <a:spcAft>
                <a:spcPct val="0"/>
              </a:spcAft>
            </a:pPr>
            <a:r>
              <a:rPr kumimoji="0"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吉岡 雅宏 様（古曽志町）</a:t>
            </a:r>
            <a:endParaRPr kumimoji="0" lang="ja-JP"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a:xfrm>
            <a:off x="11809425" y="12370787"/>
            <a:ext cx="2616977" cy="1695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sz="2000" dirty="0">
              <a:solidFill>
                <a:schemeClr val="accent5">
                  <a:lumMod val="50000"/>
                </a:schemeClr>
              </a:solidFill>
              <a:latin typeface="07やさしさゴシックボールド" panose="02000600000000000000" pitchFamily="2" charset="-128"/>
              <a:ea typeface="07やさしさゴシックボールド" panose="02000600000000000000" pitchFamily="2" charset="-128"/>
            </a:endParaRPr>
          </a:p>
          <a:p>
            <a:pPr>
              <a:lnSpc>
                <a:spcPts val="2000"/>
              </a:lnSpc>
            </a:pPr>
            <a:r>
              <a:rPr kumimoji="1" lang="ja-JP" altLang="en-US" sz="2000" dirty="0">
                <a:solidFill>
                  <a:schemeClr val="accent5">
                    <a:lumMod val="50000"/>
                  </a:schemeClr>
                </a:solidFill>
                <a:latin typeface="07やさしさゴシックボールド" panose="02000600000000000000" pitchFamily="2" charset="-128"/>
                <a:ea typeface="07やさしさゴシックボールド" panose="02000600000000000000" pitchFamily="2" charset="-128"/>
              </a:rPr>
              <a:t>胃がん･大腸がん検診</a:t>
            </a:r>
            <a:endParaRPr kumimoji="1" lang="en-US" altLang="ja-JP" sz="1400" dirty="0">
              <a:solidFill>
                <a:schemeClr val="accent5">
                  <a:lumMod val="50000"/>
                </a:schemeClr>
              </a:solidFill>
              <a:latin typeface="07やさしさゴシックボールド" panose="02000600000000000000" pitchFamily="2" charset="-128"/>
              <a:ea typeface="07やさしさゴシックボールド" panose="02000600000000000000" pitchFamily="2" charset="-128"/>
            </a:endParaRPr>
          </a:p>
          <a:p>
            <a:pPr>
              <a:lnSpc>
                <a:spcPts val="3000"/>
              </a:lnSpc>
              <a:spcBef>
                <a:spcPts val="600"/>
              </a:spcBef>
            </a:pPr>
            <a:r>
              <a:rPr lang="ja-JP" altLang="en-US" sz="28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p>
          <a:p>
            <a:pPr>
              <a:lnSpc>
                <a:spcPts val="2000"/>
              </a:lnSpc>
            </a:pPr>
            <a:r>
              <a:rPr lang="ja-JP" altLang="en-US"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9:00</a:t>
            </a:r>
            <a:r>
              <a:rPr lang="ja-JP" altLang="en-US"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10:30</a:t>
            </a:r>
          </a:p>
          <a:p>
            <a:pPr>
              <a:lnSpc>
                <a:spcPts val="2500"/>
              </a:lnSpc>
            </a:pPr>
            <a:r>
              <a:rPr kumimoji="1" lang="ja-JP" altLang="en-US"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古江公民館</a:t>
            </a:r>
            <a:endParaRPr lang="en-US" altLang="ja-JP"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0" name="グループ化 139"/>
          <p:cNvGrpSpPr/>
          <p:nvPr/>
        </p:nvGrpSpPr>
        <p:grpSpPr>
          <a:xfrm>
            <a:off x="-2173011" y="10552355"/>
            <a:ext cx="537328" cy="378583"/>
            <a:chOff x="662746" y="11493590"/>
            <a:chExt cx="605157" cy="418164"/>
          </a:xfrm>
        </p:grpSpPr>
        <p:sp>
          <p:nvSpPr>
            <p:cNvPr id="141" name="円/楕円 140"/>
            <p:cNvSpPr/>
            <p:nvPr/>
          </p:nvSpPr>
          <p:spPr>
            <a:xfrm>
              <a:off x="738798" y="11493590"/>
              <a:ext cx="474239" cy="4181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rot="20965882">
              <a:off x="662746" y="11547952"/>
              <a:ext cx="605157" cy="288961"/>
            </a:xfrm>
            <a:prstGeom prst="rect">
              <a:avLst/>
            </a:prstGeom>
            <a:noFill/>
            <a:ln>
              <a:noFill/>
            </a:ln>
          </p:spPr>
          <p:txBody>
            <a:bodyPr wrap="none" lIns="91440" tIns="45720" rIns="91440" bIns="45720">
              <a:spAutoFit/>
            </a:bodyPr>
            <a:lstStyle/>
            <a:p>
              <a:pPr algn="ctr"/>
              <a:r>
                <a:rPr lang="ja-JP" altLang="en-US" sz="11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日 時</a:t>
              </a:r>
            </a:p>
          </p:txBody>
        </p:sp>
      </p:grpSp>
      <p:grpSp>
        <p:nvGrpSpPr>
          <p:cNvPr id="9" name="グループ化 8"/>
          <p:cNvGrpSpPr/>
          <p:nvPr/>
        </p:nvGrpSpPr>
        <p:grpSpPr>
          <a:xfrm>
            <a:off x="-1980111" y="8703162"/>
            <a:ext cx="569387" cy="1018629"/>
            <a:chOff x="1199874" y="8794889"/>
            <a:chExt cx="569387" cy="1018629"/>
          </a:xfrm>
        </p:grpSpPr>
        <p:sp>
          <p:nvSpPr>
            <p:cNvPr id="133" name="円/楕円 132"/>
            <p:cNvSpPr/>
            <p:nvPr/>
          </p:nvSpPr>
          <p:spPr>
            <a:xfrm>
              <a:off x="1242142" y="8794889"/>
              <a:ext cx="481423" cy="46578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rot="20965882">
              <a:off x="1199874" y="8887535"/>
              <a:ext cx="569387" cy="26072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150" name="円/楕円 149"/>
            <p:cNvSpPr/>
            <p:nvPr/>
          </p:nvSpPr>
          <p:spPr>
            <a:xfrm>
              <a:off x="1275638" y="9377946"/>
              <a:ext cx="458394" cy="4355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rot="21048886">
              <a:off x="1224888" y="9434794"/>
              <a:ext cx="539728" cy="26072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sp>
        <p:nvSpPr>
          <p:cNvPr id="472" name="角丸四角形 471"/>
          <p:cNvSpPr>
            <a:spLocks noChangeAspect="1"/>
          </p:cNvSpPr>
          <p:nvPr/>
        </p:nvSpPr>
        <p:spPr>
          <a:xfrm>
            <a:off x="-3789915" y="11056424"/>
            <a:ext cx="2500639" cy="1484472"/>
          </a:xfrm>
          <a:prstGeom prst="roundRect">
            <a:avLst>
              <a:gd name="adj" fmla="val 0"/>
            </a:avLst>
          </a:prstGeom>
          <a:blipFill>
            <a:blip r:embed="rId4"/>
            <a:tile tx="0" ty="0" sx="100000" sy="100000" flip="none" algn="tl"/>
          </a:blipFill>
          <a:ln w="6350">
            <a:solidFill>
              <a:srgbClr val="B85410"/>
            </a:solidFill>
          </a:ln>
          <a:effectLst>
            <a:outerShdw dist="63500" dir="3000000" algn="tl" rotWithShape="0">
              <a:schemeClr val="accent2">
                <a:lumMod val="50000"/>
              </a:schemeClr>
            </a:outerShdw>
          </a:effectLst>
        </p:spPr>
        <p:txBody>
          <a:bodyPr wrap="square" lIns="91440" tIns="45720" rIns="91440" bIns="45720" rtlCol="0" anchor="t" anchorCtr="0">
            <a:noAutofit/>
          </a:bodyPr>
          <a:lstStyle/>
          <a:p>
            <a:r>
              <a:rPr lang="ja-JP" altLang="en-US" sz="1000" b="1" dirty="0">
                <a:ln w="76200" cap="flat" cmpd="sng">
                  <a:noFill/>
                  <a:prstDash val="solid"/>
                </a:ln>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00" b="1" dirty="0">
              <a:ln w="76200" cap="flat" cmpd="sng">
                <a:noFill/>
                <a:prstDash val="solid"/>
              </a:ln>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pPr>
            <a:r>
              <a:rPr lang="ja-JP" altLang="ja-JP" sz="2000" b="1" dirty="0">
                <a:ln w="76200" cap="flat" cmpd="sng">
                  <a:no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rPr>
              <a:t>清掃ボランティア</a:t>
            </a:r>
            <a:r>
              <a:rPr lang="ja-JP" altLang="en-US" sz="2000" b="1" dirty="0">
                <a:ln w="76200" cap="flat" cmpd="sng">
                  <a:no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2000" b="1" dirty="0">
              <a:ln w="76200" cap="flat" cmpd="sng">
                <a:no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月の期間は、</a:t>
            </a:r>
            <a:endPar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活動を休止します。</a:t>
            </a:r>
            <a:endPar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活動再開は、</a:t>
            </a:r>
            <a:r>
              <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月となります。</a:t>
            </a:r>
            <a:endParaRPr lang="en-US" altLang="ja-JP" sz="1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5" name="円/楕円 164"/>
          <p:cNvSpPr/>
          <p:nvPr/>
        </p:nvSpPr>
        <p:spPr>
          <a:xfrm>
            <a:off x="-2258652" y="11667015"/>
            <a:ext cx="897414" cy="831450"/>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rot="440029">
            <a:off x="-2237891" y="11782657"/>
            <a:ext cx="918750" cy="600164"/>
          </a:xfrm>
          <a:prstGeom prst="rect">
            <a:avLst/>
          </a:prstGeom>
          <a:noFill/>
          <a:ln>
            <a:noFill/>
          </a:ln>
        </p:spPr>
        <p:txBody>
          <a:bodyPr wrap="square" lIns="91440" tIns="45720" rIns="91440" bIns="45720">
            <a:spAutoFit/>
          </a:bodyPr>
          <a:lstStyle/>
          <a:p>
            <a:pPr algn="ctr"/>
            <a:r>
              <a:rPr lang="ja-JP" altLang="en-US" sz="11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冬期につき活動を休止</a:t>
            </a:r>
            <a:endParaRPr lang="en-US" altLang="ja-JP" sz="11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a:p>
            <a:pPr algn="ctr"/>
            <a:r>
              <a:rPr lang="ja-JP" altLang="en-US" sz="1100" b="1" cap="all"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いたします</a:t>
            </a:r>
            <a:endParaRPr lang="ja-JP" altLang="en-US" sz="11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sp>
        <p:nvSpPr>
          <p:cNvPr id="225" name="円/楕円 224"/>
          <p:cNvSpPr/>
          <p:nvPr/>
        </p:nvSpPr>
        <p:spPr>
          <a:xfrm>
            <a:off x="-1551969" y="12841639"/>
            <a:ext cx="481423" cy="46578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正方形/長方形 225"/>
          <p:cNvSpPr/>
          <p:nvPr/>
        </p:nvSpPr>
        <p:spPr>
          <a:xfrm rot="20965882">
            <a:off x="-1594237" y="12934285"/>
            <a:ext cx="569387" cy="26072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227" name="円/楕円 226"/>
          <p:cNvSpPr/>
          <p:nvPr/>
        </p:nvSpPr>
        <p:spPr>
          <a:xfrm>
            <a:off x="-1518473" y="13234196"/>
            <a:ext cx="458394" cy="4355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正方形/長方形 227"/>
          <p:cNvSpPr/>
          <p:nvPr/>
        </p:nvSpPr>
        <p:spPr>
          <a:xfrm rot="21048886">
            <a:off x="-1569223" y="13291044"/>
            <a:ext cx="539728" cy="26072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pic>
        <p:nvPicPr>
          <p:cNvPr id="1027" name="Picture 3" descr="j022786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519262" flipH="1">
            <a:off x="11568793" y="4947264"/>
            <a:ext cx="744246" cy="92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9675" y="6350213"/>
            <a:ext cx="703351" cy="46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 name="Picture 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890253" y="6597237"/>
            <a:ext cx="790549" cy="52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2540047" y="6809066"/>
            <a:ext cx="635700" cy="42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 name="Picture 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flipV="1">
            <a:off x="-2305114" y="6823128"/>
            <a:ext cx="675665" cy="44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202161" y="1695101"/>
            <a:ext cx="10384622" cy="3743439"/>
          </a:xfrm>
          <a:prstGeom prst="rect">
            <a:avLst/>
          </a:prstGeom>
          <a:gradFill flip="none" rotWithShape="1">
            <a:gsLst>
              <a:gs pos="0">
                <a:schemeClr val="accent4">
                  <a:lumMod val="5000"/>
                  <a:lumOff val="95000"/>
                  <a:alpha val="7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グループ化 28"/>
          <p:cNvGrpSpPr/>
          <p:nvPr/>
        </p:nvGrpSpPr>
        <p:grpSpPr>
          <a:xfrm>
            <a:off x="11044602" y="12681506"/>
            <a:ext cx="1114708" cy="1031441"/>
            <a:chOff x="4017021" y="8624869"/>
            <a:chExt cx="1114708" cy="1031441"/>
          </a:xfrm>
        </p:grpSpPr>
        <p:sp>
          <p:nvSpPr>
            <p:cNvPr id="12" name="円/楕円 11"/>
            <p:cNvSpPr/>
            <p:nvPr/>
          </p:nvSpPr>
          <p:spPr>
            <a:xfrm>
              <a:off x="4017021" y="8624869"/>
              <a:ext cx="1106418" cy="1031441"/>
            </a:xfrm>
            <a:prstGeom prst="ellips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4063856" y="8804677"/>
              <a:ext cx="1067873" cy="692497"/>
            </a:xfrm>
            <a:prstGeom prst="rect">
              <a:avLst/>
            </a:prstGeom>
            <a:noFill/>
            <a:ln>
              <a:noFill/>
            </a:ln>
          </p:spPr>
          <p:txBody>
            <a:bodyPr wrap="square" lIns="91440" tIns="45720" rIns="91440" bIns="45720">
              <a:spAutoFit/>
            </a:bodyPr>
            <a:lstStyle/>
            <a:p>
              <a:pPr algn="ctr"/>
              <a:r>
                <a:rPr lang="ja-JP" altLang="en-US" sz="13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どなたでも、</a:t>
              </a:r>
              <a:endParaRPr lang="en-US" altLang="ja-JP" sz="13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a:p>
              <a:r>
                <a:rPr lang="ja-JP" altLang="en-US" sz="1300" b="1" cap="all"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参加いただけます。</a:t>
              </a:r>
              <a:endParaRPr lang="ja-JP" altLang="en-US" sz="13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sp>
        <p:nvSpPr>
          <p:cNvPr id="156" name="Text Box 3"/>
          <p:cNvSpPr txBox="1">
            <a:spLocks noChangeArrowheads="1"/>
          </p:cNvSpPr>
          <p:nvPr/>
        </p:nvSpPr>
        <p:spPr bwMode="auto">
          <a:xfrm>
            <a:off x="10831166" y="7342769"/>
            <a:ext cx="5165765" cy="2276996"/>
          </a:xfrm>
          <a:prstGeom prst="roundRect">
            <a:avLst>
              <a:gd name="adj" fmla="val 0"/>
            </a:avLst>
          </a:prstGeom>
          <a:solidFill>
            <a:schemeClr val="bg1"/>
          </a:solidFill>
          <a:ln w="6350">
            <a:noFill/>
          </a:ln>
          <a:effectLst/>
          <a:extLst/>
        </p:spPr>
        <p:txBody>
          <a:bodyPr vert="horz" wrap="square" lIns="91440" tIns="45720" rIns="91440" bIns="45720" numCol="1" anchor="t" anchorCtr="0" compatLnSpc="1">
            <a:prstTxWarp prst="textNoShape">
              <a:avLst/>
            </a:prstTxWarp>
          </a:bodyPr>
          <a:lstStyle/>
          <a:p>
            <a:pPr indent="85725">
              <a:spcBef>
                <a:spcPts val="1200"/>
              </a:spcBef>
            </a:pPr>
            <a:endParaRPr lang="en-US" altLang="ja-JP" sz="1000" b="1" kern="100" dirty="0">
              <a:solidFill>
                <a:schemeClr val="accent2">
                  <a:lumMod val="50000"/>
                </a:schemeClr>
              </a:solidFill>
              <a:latin typeface="しねきゃぷしょん" panose="02000600000000000000" pitchFamily="2" charset="-128"/>
              <a:ea typeface="しねきゃぷしょん" panose="02000600000000000000" pitchFamily="2" charset="-128"/>
              <a:cs typeface="Times New Roman" panose="02020603050405020304" pitchFamily="18" charset="0"/>
            </a:endParaRPr>
          </a:p>
          <a:p>
            <a:pPr indent="85725" algn="ctr">
              <a:lnSpc>
                <a:spcPts val="2500"/>
              </a:lnSpc>
            </a:pPr>
            <a:r>
              <a:rPr lang="ja-JP" altLang="en-US" sz="20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家族健康講座のご案内</a:t>
            </a:r>
            <a:endParaRPr lang="en-US" altLang="ja-JP" sz="20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2500"/>
              </a:lnSpc>
              <a:spcBef>
                <a:spcPts val="600"/>
              </a:spcBef>
            </a:pP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と　き</a:t>
            </a: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14:00</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15:30</a:t>
            </a:r>
          </a:p>
          <a:p>
            <a:pPr indent="85725">
              <a:lnSpc>
                <a:spcPts val="1400"/>
              </a:lnSpc>
              <a:spcBef>
                <a:spcPts val="600"/>
              </a:spcBef>
            </a:pPr>
            <a:r>
              <a:rPr lang="ja-JP" altLang="en-US" sz="12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ところ</a:t>
            </a: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古江公民館 </a:t>
            </a:r>
            <a:r>
              <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階 講堂</a:t>
            </a:r>
            <a:endParaRPr lang="en-US" altLang="ja-JP" sz="14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1400"/>
              </a:lnSpc>
              <a:spcBef>
                <a:spcPts val="600"/>
              </a:spcBef>
            </a:pP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講　師</a:t>
            </a: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元玉造厚生年金病院　神経内科部長</a:t>
            </a:r>
            <a:endParaRPr lang="en-US" altLang="ja-JP" sz="11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1400"/>
              </a:lnSpc>
              <a:spcBef>
                <a:spcPts val="600"/>
              </a:spcBef>
            </a:pP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現松江生協病院　リハビリテーション科</a:t>
            </a:r>
            <a:endParaRPr lang="en-US" altLang="ja-JP" sz="11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1400"/>
              </a:lnSpc>
              <a:spcBef>
                <a:spcPts val="600"/>
              </a:spcBef>
            </a:pP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医師　</a:t>
            </a:r>
            <a:r>
              <a:rPr lang="ja-JP" altLang="en-US" sz="14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田渕　保則</a:t>
            </a: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氏</a:t>
            </a:r>
            <a:endParaRPr lang="en-US" altLang="ja-JP"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2000"/>
              </a:lnSpc>
              <a:spcBef>
                <a:spcPts val="600"/>
              </a:spcBef>
            </a:pP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演　題</a:t>
            </a:r>
            <a:r>
              <a:rPr lang="ja-JP" altLang="en-US"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“老い”と向き合う </a:t>
            </a:r>
            <a:r>
              <a:rPr lang="ja-JP" altLang="en-US" sz="13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一内科医の視点で ～</a:t>
            </a:r>
            <a:endParaRPr lang="en-US" altLang="ja-JP" sz="13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1400"/>
              </a:lnSpc>
              <a:spcBef>
                <a:spcPts val="600"/>
              </a:spcBef>
            </a:pPr>
            <a:endParaRPr lang="en-US" altLang="ja-JP" sz="12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1400"/>
              </a:lnSpc>
              <a:spcBef>
                <a:spcPts val="600"/>
              </a:spcBef>
            </a:pPr>
            <a:endParaRPr lang="en-US" altLang="ja-JP" sz="1000" kern="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392368" y="1965609"/>
            <a:ext cx="176277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2800" b="1" spc="-200" dirty="0">
                <a:ln w="11430" cmpd="sng">
                  <a:solidFill>
                    <a:srgbClr val="C00000"/>
                  </a:solidFill>
                </a:ln>
                <a:solidFill>
                  <a:srgbClr val="800000"/>
                </a:solidFill>
                <a:latin typeface="しねきゃぷしょん" panose="02000600000000000000" pitchFamily="2" charset="-128"/>
                <a:ea typeface="しねきゃぷしょん" panose="02000600000000000000" pitchFamily="2" charset="-128"/>
              </a:rPr>
              <a:t>きびしょ</a:t>
            </a:r>
            <a:endParaRPr lang="ja-JP" altLang="en-US" sz="2800" b="1" cap="none" spc="-200" dirty="0">
              <a:ln w="11430" cmpd="sng">
                <a:solidFill>
                  <a:srgbClr val="C00000"/>
                </a:solidFill>
              </a:ln>
              <a:solidFill>
                <a:srgbClr val="800000"/>
              </a:solidFill>
              <a:latin typeface="しねきゃぷしょん" panose="02000600000000000000" pitchFamily="2" charset="-128"/>
              <a:ea typeface="しねきゃぷしょん" panose="02000600000000000000" pitchFamily="2" charset="-128"/>
            </a:endParaRPr>
          </a:p>
        </p:txBody>
      </p:sp>
      <p:pic>
        <p:nvPicPr>
          <p:cNvPr id="234" name="Picture 6"/>
          <p:cNvPicPr>
            <a:picLocks noChangeAspect="1" noChangeArrowheads="1"/>
          </p:cNvPicPr>
          <p:nvPr/>
        </p:nvPicPr>
        <p:blipFill>
          <a:blip r:embed="rId10"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08626" y="9200262"/>
            <a:ext cx="1350454" cy="135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テキスト ボックス 145"/>
          <p:cNvSpPr txBox="1"/>
          <p:nvPr/>
        </p:nvSpPr>
        <p:spPr>
          <a:xfrm>
            <a:off x="5570079" y="2023129"/>
            <a:ext cx="4792496" cy="3426579"/>
          </a:xfrm>
          <a:prstGeom prst="rect">
            <a:avLst/>
          </a:prstGeom>
          <a:noFill/>
        </p:spPr>
        <p:txBody>
          <a:bodyPr wrap="square" rtlCol="0">
            <a:spAutoFit/>
          </a:bodyPr>
          <a:lstStyle/>
          <a:p>
            <a:pPr algn="just">
              <a:lnSpc>
                <a:spcPts val="2000"/>
              </a:lnSpc>
            </a:pPr>
            <a:r>
              <a:rPr lang="ja-JP" altLang="en-US" sz="1300" kern="100" dirty="0" err="1">
                <a:solidFill>
                  <a:schemeClr val="accent5">
                    <a:lumMod val="50000"/>
                  </a:schemeClr>
                </a:solidFill>
                <a:latin typeface="HGS明朝E" panose="02020900000000000000" pitchFamily="18" charset="-128"/>
                <a:ea typeface="HGS明朝E" panose="02020900000000000000" pitchFamily="18" charset="-128"/>
              </a:rPr>
              <a:t>れる</a:t>
            </a: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注ぎ口と把手が一直線になっているものと、もう一つは注ぎ口に直角に把手がつく横手といわれるものがあります。一般的には横手の急須がよく使われています。我家でも夕食後のひと時に煎茶をよく飲みますが、やはり横手の急須を使っています。</a:t>
            </a:r>
          </a:p>
          <a:p>
            <a:pPr algn="just">
              <a:lnSpc>
                <a:spcPts val="20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隣近所のお茶事の習慣も薄れてきた現在、自治会ごとに「なごやか寄合事業」が立ち上がりつつあります。私の自治会では月一回のペースで開催されています。煮しめこそありませんが、漬物や駄菓子等を摘まみながら</a:t>
            </a:r>
            <a:endParaRPr lang="en-US" altLang="ja-JP" sz="1300" kern="100" dirty="0">
              <a:solidFill>
                <a:schemeClr val="accent5">
                  <a:lumMod val="50000"/>
                </a:schemeClr>
              </a:solidFill>
              <a:latin typeface="HGS明朝E" panose="02020900000000000000" pitchFamily="18" charset="-128"/>
              <a:ea typeface="HGS明朝E" panose="02020900000000000000" pitchFamily="18" charset="-128"/>
            </a:endParaRPr>
          </a:p>
          <a:p>
            <a:pPr algn="just">
              <a:lnSpc>
                <a:spcPts val="20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昔話に花が咲きます。</a:t>
            </a:r>
            <a:endParaRPr lang="en-US" altLang="ja-JP" sz="1300" kern="100" dirty="0">
              <a:solidFill>
                <a:schemeClr val="accent5">
                  <a:lumMod val="50000"/>
                </a:schemeClr>
              </a:solidFill>
              <a:latin typeface="HGS明朝E" panose="02020900000000000000" pitchFamily="18" charset="-128"/>
              <a:ea typeface="HGS明朝E" panose="02020900000000000000" pitchFamily="18" charset="-128"/>
            </a:endParaRPr>
          </a:p>
          <a:p>
            <a:pPr algn="just">
              <a:lnSpc>
                <a:spcPts val="20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コーヒー、ココア、紅茶が出ますが、</a:t>
            </a:r>
            <a:endParaRPr lang="en-US" altLang="ja-JP" sz="1300" kern="100" dirty="0">
              <a:solidFill>
                <a:schemeClr val="accent5">
                  <a:lumMod val="50000"/>
                </a:schemeClr>
              </a:solidFill>
              <a:latin typeface="HGS明朝E" panose="02020900000000000000" pitchFamily="18" charset="-128"/>
              <a:ea typeface="HGS明朝E" panose="02020900000000000000" pitchFamily="18" charset="-128"/>
            </a:endParaRPr>
          </a:p>
          <a:p>
            <a:pPr algn="just">
              <a:lnSpc>
                <a:spcPts val="20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最後はやっぱり「きびしょで煎茶」の</a:t>
            </a:r>
            <a:endParaRPr lang="en-US" altLang="ja-JP" sz="1300" kern="100" dirty="0">
              <a:solidFill>
                <a:schemeClr val="accent5">
                  <a:lumMod val="50000"/>
                </a:schemeClr>
              </a:solidFill>
              <a:latin typeface="HGS明朝E" panose="02020900000000000000" pitchFamily="18" charset="-128"/>
              <a:ea typeface="HGS明朝E" panose="02020900000000000000" pitchFamily="18" charset="-128"/>
            </a:endParaRPr>
          </a:p>
          <a:p>
            <a:pPr algn="just">
              <a:lnSpc>
                <a:spcPts val="20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口直しです。</a:t>
            </a:r>
            <a:endParaRPr lang="ja-JP" altLang="ja-JP" sz="1300" kern="100" dirty="0">
              <a:solidFill>
                <a:schemeClr val="accent5">
                  <a:lumMod val="50000"/>
                </a:schemeClr>
              </a:solidFill>
              <a:latin typeface="HGS明朝E" panose="02020900000000000000" pitchFamily="18" charset="-128"/>
              <a:ea typeface="HGS明朝E" panose="02020900000000000000" pitchFamily="18" charset="-128"/>
            </a:endParaRPr>
          </a:p>
        </p:txBody>
      </p:sp>
      <p:sp>
        <p:nvSpPr>
          <p:cNvPr id="13" name="テキスト ボックス 12"/>
          <p:cNvSpPr txBox="1"/>
          <p:nvPr/>
        </p:nvSpPr>
        <p:spPr>
          <a:xfrm>
            <a:off x="-6450340" y="6046653"/>
            <a:ext cx="5082332" cy="3310522"/>
          </a:xfrm>
          <a:prstGeom prst="rect">
            <a:avLst/>
          </a:prstGeom>
          <a:solidFill>
            <a:schemeClr val="bg1"/>
          </a:solidFill>
        </p:spPr>
        <p:txBody>
          <a:bodyPr wrap="square" rtlCol="0">
            <a:spAutoFit/>
          </a:bodyPr>
          <a:lstStyle/>
          <a:p>
            <a:pPr algn="ctr"/>
            <a:endPar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公民館の利用にあたってのお願い </a:t>
            </a:r>
            <a:endParaRPr kumimoji="1"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　公民館は施設内のみならず、敷地内も禁煙です。おタバコは</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ご遠慮ください。</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　一般利用者の利用申込は、電話</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または</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窓口</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で予約の上、公民館</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使用許可願書を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提出してください。</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　夜間・土日祝祭日などの休日（事務室閉室時）にご利用の方は、</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平日の８</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時３０分～１７時に公民館へ鍵を取りに来てください。</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鍵を取りに来られない場合は、ご利用いただけませんので</a:t>
            </a:r>
            <a:r>
              <a:rPr lang="ja-JP" altLang="en-US" sz="1200" dirty="0" err="1">
                <a:latin typeface="メイリオ" panose="020B0604030504040204" pitchFamily="50" charset="-128"/>
                <a:ea typeface="メイリオ" panose="020B0604030504040204" pitchFamily="50" charset="-128"/>
                <a:cs typeface="メイリオ" panose="020B0604030504040204" pitchFamily="50" charset="-128"/>
              </a:rPr>
              <a:t>よろ</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しくお願いいたします。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1200"/>
              </a:spcAft>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また、許可なく玄関のかぎの又貸しはしないでください。</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テキスト ボックス 121"/>
          <p:cNvSpPr txBox="1"/>
          <p:nvPr/>
        </p:nvSpPr>
        <p:spPr>
          <a:xfrm>
            <a:off x="-6654961" y="7382065"/>
            <a:ext cx="5345738" cy="3308598"/>
          </a:xfrm>
          <a:prstGeom prst="rect">
            <a:avLst/>
          </a:prstGeom>
          <a:solidFill>
            <a:schemeClr val="bg1"/>
          </a:solidFill>
        </p:spPr>
        <p:txBody>
          <a:bodyPr wrap="square" rtlCol="0">
            <a:spAutoFit/>
          </a:bodyPr>
          <a:lstStyle/>
          <a:p>
            <a:pPr>
              <a:spcBef>
                <a:spcPts val="600"/>
              </a:spcBef>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a:spcBef>
                <a:spcPts val="1800"/>
              </a:spcBef>
            </a:pPr>
            <a:r>
              <a:rPr lang="ja-JP" altLang="en-US" sz="1200" dirty="0">
                <a:latin typeface="メイリオ" panose="020B0604030504040204" pitchFamily="50" charset="-128"/>
                <a:ea typeface="メイリオ" panose="020B0604030504040204" pitchFamily="50" charset="-128"/>
              </a:rPr>
              <a:t>   ■　使用後は必ず部屋の掃除をし、火の元、電気、戸締りの点検を</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確認ください。</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　窓口にある公民館使用簿へ必要事項を記入してからお帰り</a:t>
            </a:r>
            <a:r>
              <a:rPr lang="ja-JP" altLang="en-US" sz="1200" dirty="0" err="1">
                <a:latin typeface="メイリオ" panose="020B0604030504040204" pitchFamily="50" charset="-128"/>
                <a:ea typeface="メイリオ" panose="020B0604030504040204" pitchFamily="50" charset="-128"/>
              </a:rPr>
              <a:t>くだ</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さい。</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　出されたゴミは各自で必ずお持ち帰りください。</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　駐車場は松江イングリッシュガーデン駐車場をご利用ください。</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２時間までは無料です（２時間を超える場合は、駐車券認証機で</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認証を受けると無料になります）。</a:t>
            </a:r>
            <a:endParaRPr lang="en-US" altLang="ja-JP" sz="1200" dirty="0">
              <a:latin typeface="メイリオ" panose="020B0604030504040204" pitchFamily="50" charset="-128"/>
              <a:ea typeface="メイリオ" panose="020B0604030504040204" pitchFamily="50" charset="-128"/>
            </a:endParaRPr>
          </a:p>
          <a:p>
            <a:pPr>
              <a:spcBef>
                <a:spcPts val="1200"/>
              </a:spcBef>
            </a:pPr>
            <a:r>
              <a:rPr lang="ja-JP" altLang="en-US" sz="1200" dirty="0">
                <a:latin typeface="メイリオ" panose="020B0604030504040204" pitchFamily="50" charset="-128"/>
                <a:ea typeface="メイリオ" panose="020B0604030504040204" pitchFamily="50" charset="-128"/>
              </a:rPr>
              <a:t>皆様が気持ちよく公民館を利用できるよう、ご協力をお願いいたします。</a:t>
            </a:r>
            <a:endParaRPr lang="en-US" altLang="ja-JP" sz="11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p:txBody>
      </p:sp>
      <p:pic>
        <p:nvPicPr>
          <p:cNvPr id="25" name="Picture 7"/>
          <p:cNvPicPr>
            <a:picLocks noChangeAspect="1" noChangeArrowheads="1"/>
          </p:cNvPicPr>
          <p:nvPr/>
        </p:nvPicPr>
        <p:blipFill>
          <a:blip r:embed="rId11" cstate="print">
            <a:clrChange>
              <a:clrFrom>
                <a:srgbClr val="EBFFFF"/>
              </a:clrFrom>
              <a:clrTo>
                <a:srgbClr val="EBFFFF">
                  <a:alpha val="0"/>
                </a:srgbClr>
              </a:clrTo>
            </a:clrChange>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20923274">
            <a:off x="-1950154" y="12245830"/>
            <a:ext cx="735663" cy="776446"/>
          </a:xfrm>
          <a:prstGeom prst="rect">
            <a:avLst/>
          </a:prstGeom>
          <a:noFill/>
          <a:ln>
            <a:noFill/>
          </a:ln>
        </p:spPr>
      </p:pic>
      <p:pic>
        <p:nvPicPr>
          <p:cNvPr id="1039" name="Picture 15" descr="X:\004_公民館たより\平成29年度\Ｈ29.4月号\電車イラスト.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5867" y="13570387"/>
            <a:ext cx="1660350" cy="1245263"/>
          </a:xfrm>
          <a:prstGeom prst="rect">
            <a:avLst/>
          </a:prstGeom>
          <a:noFill/>
          <a:extLst>
            <a:ext uri="{909E8E84-426E-40DD-AFC4-6F175D3DCCD1}">
              <a14:hiddenFill xmlns:a14="http://schemas.microsoft.com/office/drawing/2010/main">
                <a:solidFill>
                  <a:srgbClr val="FFFFFF"/>
                </a:solidFill>
              </a14:hiddenFill>
            </a:ext>
          </a:extLst>
        </p:spPr>
      </p:pic>
      <p:sp>
        <p:nvSpPr>
          <p:cNvPr id="233" name="テキスト ボックス 232"/>
          <p:cNvSpPr txBox="1"/>
          <p:nvPr/>
        </p:nvSpPr>
        <p:spPr>
          <a:xfrm rot="21132150">
            <a:off x="-2058534" y="9982132"/>
            <a:ext cx="615553" cy="1204748"/>
          </a:xfrm>
          <a:prstGeom prst="rect">
            <a:avLst/>
          </a:prstGeom>
          <a:noFill/>
        </p:spPr>
        <p:txBody>
          <a:bodyPr vert="eaVert" wrap="square" rtlCol="0">
            <a:spAutoFit/>
          </a:bodyPr>
          <a:lstStyle/>
          <a:p>
            <a:r>
              <a:rPr kumimoji="1" lang="ja-JP" altLang="en-US" sz="1400" b="1" dirty="0">
                <a:latin typeface="ＤＦＧ太楷書体" panose="03000900000000000000" pitchFamily="66" charset="-128"/>
                <a:ea typeface="ＤＦＧ太楷書体" panose="03000900000000000000" pitchFamily="66" charset="-128"/>
              </a:rPr>
              <a:t>ポイ捨ては、</a:t>
            </a:r>
            <a:endParaRPr kumimoji="1" lang="en-US" altLang="ja-JP" sz="1400" b="1" dirty="0">
              <a:latin typeface="ＤＦＧ太楷書体" panose="03000900000000000000" pitchFamily="66" charset="-128"/>
              <a:ea typeface="ＤＦＧ太楷書体" panose="03000900000000000000" pitchFamily="66" charset="-128"/>
            </a:endParaRPr>
          </a:p>
          <a:p>
            <a:r>
              <a:rPr lang="ja-JP" altLang="en-US" sz="1400" b="1" dirty="0">
                <a:latin typeface="ＤＦＧ太楷書体" panose="03000900000000000000" pitchFamily="66" charset="-128"/>
                <a:ea typeface="ＤＦＧ太楷書体" panose="03000900000000000000" pitchFamily="66" charset="-128"/>
              </a:rPr>
              <a:t>　やめましょう！</a:t>
            </a:r>
            <a:endParaRPr kumimoji="1" lang="ja-JP" altLang="en-US" sz="1400" b="1" dirty="0">
              <a:latin typeface="ＤＦＧ太楷書体" panose="03000900000000000000" pitchFamily="66" charset="-128"/>
              <a:ea typeface="ＤＦＧ太楷書体" panose="03000900000000000000" pitchFamily="66" charset="-128"/>
            </a:endParaRPr>
          </a:p>
        </p:txBody>
      </p:sp>
      <p:sp>
        <p:nvSpPr>
          <p:cNvPr id="121" name="正方形/長方形 120"/>
          <p:cNvSpPr/>
          <p:nvPr/>
        </p:nvSpPr>
        <p:spPr>
          <a:xfrm>
            <a:off x="-304273" y="80611"/>
            <a:ext cx="11006141" cy="1478261"/>
          </a:xfrm>
          <a:prstGeom prst="rect">
            <a:avLst/>
          </a:prstGeom>
          <a:gradFill flip="none" rotWithShape="1">
            <a:gsLst>
              <a:gs pos="27000">
                <a:schemeClr val="accent3">
                  <a:lumMod val="0"/>
                  <a:lumOff val="100000"/>
                </a:schemeClr>
              </a:gs>
              <a:gs pos="100000">
                <a:schemeClr val="accent4">
                  <a:lumMod val="60000"/>
                  <a:lumOff val="40000"/>
                </a:schemeClr>
              </a:gs>
            </a:gsLst>
            <a:path path="rect">
              <a:fillToRect l="100000" t="100000"/>
            </a:path>
            <a:tileRect r="-100000" b="-100000"/>
          </a:gradFill>
          <a:ln>
            <a:noFill/>
          </a:ln>
          <a:effectLst/>
          <a:scene3d>
            <a:camera prst="orthographicFront"/>
            <a:lightRig rig="threePt" dir="t"/>
          </a:scene3d>
          <a:sp3d contourW="146050">
            <a:bevelT/>
            <a:bevelB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10160">
                <a:solidFill>
                  <a:schemeClr val="accent2">
                    <a:lumMod val="60000"/>
                    <a:lumOff val="40000"/>
                  </a:schemeClr>
                </a:solidFill>
                <a:prstDash val="solid"/>
              </a:ln>
              <a:solidFill>
                <a:srgbClr val="FFFFFF"/>
              </a:solidFill>
            </a:endParaRPr>
          </a:p>
        </p:txBody>
      </p:sp>
      <p:sp>
        <p:nvSpPr>
          <p:cNvPr id="1031" name="テキスト ボックス 1030"/>
          <p:cNvSpPr txBox="1"/>
          <p:nvPr/>
        </p:nvSpPr>
        <p:spPr>
          <a:xfrm>
            <a:off x="8105775" y="186930"/>
            <a:ext cx="2316716" cy="1171692"/>
          </a:xfrm>
          <a:prstGeom prst="rect">
            <a:avLst/>
          </a:prstGeom>
          <a:solidFill>
            <a:srgbClr val="0113BB">
              <a:alpha val="80000"/>
            </a:srgbClr>
          </a:solidFill>
          <a:ln w="9525" cmpd="sng">
            <a:solidFill>
              <a:srgbClr val="0070C0"/>
            </a:solidFill>
          </a:ln>
        </p:spPr>
        <p:txBody>
          <a:bodyPr wrap="square" lIns="46800" rIns="46800" rtlCol="0">
            <a:noAutofit/>
          </a:bodyPr>
          <a:lstStyle/>
          <a:p>
            <a:pPr algn="ctr">
              <a:lnSpc>
                <a:spcPts val="4500"/>
              </a:lnSpc>
            </a:pPr>
            <a:r>
              <a:rPr lang="en-US" altLang="ja-JP" sz="3600" b="1" dirty="0">
                <a:solidFill>
                  <a:schemeClr val="bg1"/>
                </a:solidFill>
                <a:latin typeface="メイリオ" panose="020B0604030504040204" pitchFamily="50" charset="-128"/>
                <a:ea typeface="メイリオ" panose="020B0604030504040204" pitchFamily="50" charset="-128"/>
              </a:rPr>
              <a:t>7</a:t>
            </a:r>
            <a:r>
              <a:rPr lang="ja-JP" altLang="en-US" sz="2400" b="1" dirty="0">
                <a:solidFill>
                  <a:schemeClr val="bg1"/>
                </a:solidFill>
                <a:latin typeface="メイリオ" panose="020B0604030504040204" pitchFamily="50" charset="-128"/>
                <a:ea typeface="メイリオ" panose="020B0604030504040204" pitchFamily="50" charset="-128"/>
              </a:rPr>
              <a:t>月　№</a:t>
            </a:r>
            <a:r>
              <a:rPr lang="en-US" altLang="ja-JP" sz="2400" b="1" dirty="0">
                <a:solidFill>
                  <a:schemeClr val="bg1"/>
                </a:solidFill>
                <a:latin typeface="メイリオ" panose="020B0604030504040204" pitchFamily="50" charset="-128"/>
                <a:ea typeface="メイリオ" panose="020B0604030504040204" pitchFamily="50" charset="-128"/>
              </a:rPr>
              <a:t>170</a:t>
            </a:r>
          </a:p>
          <a:p>
            <a:pPr algn="ctr">
              <a:lnSpc>
                <a:spcPts val="2000"/>
              </a:lnSpc>
            </a:pPr>
            <a:r>
              <a:rPr lang="ja-JP"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発行</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000"/>
              </a:lnSpc>
            </a:pPr>
            <a:r>
              <a:rPr lang="en-US" altLang="ja-JP"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TEL</a:t>
            </a:r>
            <a:r>
              <a:rPr lang="ja-JP" altLang="en-US"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36-8054</a:t>
            </a:r>
            <a:r>
              <a:rPr lang="ja-JP" altLang="en-US"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FAX</a:t>
            </a:r>
            <a:r>
              <a:rPr lang="ja-JP" altLang="en-US"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1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36-6116</a:t>
            </a:r>
            <a:endParaRPr lang="ja-JP" altLang="ja-JP" sz="12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テキスト ボックス 3"/>
          <p:cNvSpPr txBox="1"/>
          <p:nvPr/>
        </p:nvSpPr>
        <p:spPr>
          <a:xfrm>
            <a:off x="1687728" y="315157"/>
            <a:ext cx="6409835" cy="1015663"/>
          </a:xfrm>
          <a:prstGeom prst="rect">
            <a:avLst/>
          </a:prstGeom>
          <a:noFill/>
        </p:spPr>
        <p:txBody>
          <a:bodyPr wrap="square" rtlCol="0">
            <a:spAutoFit/>
          </a:bodyPr>
          <a:lstStyle/>
          <a:p>
            <a:r>
              <a:rPr kumimoji="1" lang="ja-JP" altLang="en-US" sz="6000" dirty="0">
                <a:solidFill>
                  <a:schemeClr val="accent5">
                    <a:lumMod val="50000"/>
                  </a:schemeClr>
                </a:solidFill>
                <a:latin typeface="07やさしさゴシック手書き"/>
                <a:ea typeface="07やさしさゴシックボールド" panose="02000600000000000000"/>
              </a:rPr>
              <a:t>古江公民館だより</a:t>
            </a:r>
          </a:p>
        </p:txBody>
      </p:sp>
      <p:sp>
        <p:nvSpPr>
          <p:cNvPr id="5" name="正方形/長方形 4"/>
          <p:cNvSpPr/>
          <p:nvPr/>
        </p:nvSpPr>
        <p:spPr>
          <a:xfrm>
            <a:off x="-276225" y="1387969"/>
            <a:ext cx="11134725" cy="125418"/>
          </a:xfrm>
          <a:prstGeom prst="rect">
            <a:avLst/>
          </a:prstGeom>
          <a:gradFill flip="none" rotWithShape="1">
            <a:gsLst>
              <a:gs pos="0">
                <a:srgbClr val="002060"/>
              </a:gs>
              <a:gs pos="50000">
                <a:schemeClr val="accent5">
                  <a:lumMod val="75000"/>
                </a:schemeClr>
              </a:gs>
              <a:gs pos="100000">
                <a:schemeClr val="accent1">
                  <a:lumMod val="20000"/>
                  <a:lumOff val="80000"/>
                  <a:alpha val="99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276225" y="20268"/>
            <a:ext cx="10968038" cy="132964"/>
          </a:xfrm>
          <a:prstGeom prst="rect">
            <a:avLst/>
          </a:prstGeom>
          <a:gradFill flip="none" rotWithShape="1">
            <a:gsLst>
              <a:gs pos="0">
                <a:srgbClr val="002060"/>
              </a:gs>
              <a:gs pos="50000">
                <a:schemeClr val="accent5">
                  <a:lumMod val="75000"/>
                </a:schemeClr>
              </a:gs>
              <a:gs pos="100000">
                <a:schemeClr val="accent1">
                  <a:lumMod val="20000"/>
                  <a:lumOff val="80000"/>
                  <a:alpha val="99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3" name="図 1032"/>
          <p:cNvPicPr>
            <a:picLocks noChangeAspect="1"/>
          </p:cNvPicPr>
          <p:nvPr/>
        </p:nvPicPr>
        <p:blipFill>
          <a:blip r:embed="rId14"/>
          <a:stretch>
            <a:fillRect/>
          </a:stretch>
        </p:blipFill>
        <p:spPr>
          <a:xfrm>
            <a:off x="492342" y="299933"/>
            <a:ext cx="944602" cy="957367"/>
          </a:xfrm>
          <a:prstGeom prst="roundRect">
            <a:avLst>
              <a:gd name="adj" fmla="val 4862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テキスト ボックス 1"/>
          <p:cNvSpPr txBox="1"/>
          <p:nvPr/>
        </p:nvSpPr>
        <p:spPr>
          <a:xfrm>
            <a:off x="379517" y="2529883"/>
            <a:ext cx="5049219" cy="2877647"/>
          </a:xfrm>
          <a:prstGeom prst="rect">
            <a:avLst/>
          </a:prstGeom>
          <a:noFill/>
        </p:spPr>
        <p:txBody>
          <a:bodyPr wrap="square" rtlCol="0">
            <a:spAutoFit/>
          </a:bodyPr>
          <a:lstStyle/>
          <a:p>
            <a:pPr>
              <a:lnSpc>
                <a:spcPts val="20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　</a:t>
            </a:r>
            <a:r>
              <a:rPr lang="ja-JP" altLang="ja-JP" sz="1300" kern="100" dirty="0">
                <a:solidFill>
                  <a:schemeClr val="accent5">
                    <a:lumMod val="50000"/>
                  </a:schemeClr>
                </a:solidFill>
                <a:latin typeface="HGS明朝E" panose="02020900000000000000" pitchFamily="18" charset="-128"/>
                <a:ea typeface="HGS明朝E" panose="02020900000000000000" pitchFamily="18" charset="-128"/>
              </a:rPr>
              <a:t>「♪夏も近づく八十八夜～」この八十八夜は立春から数えて八十八日目の事をいい通常は５月２日です。この頃から茶摘みが始まり、昔は家族総出で摘んだものでした。摘みとった茶の芽をセイロで蒸し、手もみをしたものを炭火で乾燥させて新茶を作っていましたが、手もみをする祖父の手は真っ黒になっていました。</a:t>
            </a: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また</a:t>
            </a:r>
            <a:r>
              <a:rPr lang="ja-JP" altLang="ja-JP" sz="1300" kern="100" dirty="0">
                <a:solidFill>
                  <a:schemeClr val="accent5">
                    <a:lumMod val="50000"/>
                  </a:schemeClr>
                </a:solidFill>
                <a:latin typeface="HGS明朝E" panose="02020900000000000000" pitchFamily="18" charset="-128"/>
                <a:ea typeface="HGS明朝E" panose="02020900000000000000" pitchFamily="18" charset="-128"/>
              </a:rPr>
              <a:t>、丁度このころが種まきやら田植えの準備をする目安とされていました。</a:t>
            </a:r>
          </a:p>
          <a:p>
            <a:pPr>
              <a:lnSpc>
                <a:spcPts val="2000"/>
              </a:lnSpc>
            </a:pPr>
            <a:r>
              <a:rPr lang="ja-JP" altLang="ja-JP" sz="1300" kern="100" dirty="0">
                <a:solidFill>
                  <a:schemeClr val="accent5">
                    <a:lumMod val="50000"/>
                  </a:schemeClr>
                </a:solidFill>
                <a:latin typeface="HGS明朝E" panose="02020900000000000000" pitchFamily="18" charset="-128"/>
                <a:ea typeface="HGS明朝E" panose="02020900000000000000" pitchFamily="18" charset="-128"/>
              </a:rPr>
              <a:t>　農作業の忙しい中でも、近所の人を呼んで煮しめや漬物でのお茶事をして、隣近所の交流を大切にしていました。</a:t>
            </a:r>
          </a:p>
          <a:p>
            <a:pPr>
              <a:lnSpc>
                <a:spcPts val="2000"/>
              </a:lnSpc>
            </a:pPr>
            <a:r>
              <a:rPr lang="ja-JP" altLang="ja-JP" sz="1300" kern="100" dirty="0">
                <a:solidFill>
                  <a:schemeClr val="accent5">
                    <a:lumMod val="50000"/>
                  </a:schemeClr>
                </a:solidFill>
                <a:latin typeface="HGS明朝E" panose="02020900000000000000" pitchFamily="18" charset="-128"/>
                <a:ea typeface="HGS明朝E" panose="02020900000000000000" pitchFamily="18" charset="-128"/>
              </a:rPr>
              <a:t>お茶事には急須が必要ですが、昔は急須のことを「きびしょ」と</a:t>
            </a:r>
            <a:endParaRPr lang="en-US" altLang="ja-JP" sz="1300" kern="100" dirty="0">
              <a:solidFill>
                <a:schemeClr val="accent5">
                  <a:lumMod val="50000"/>
                </a:schemeClr>
              </a:solidFill>
              <a:latin typeface="HGS明朝E" panose="02020900000000000000" pitchFamily="18" charset="-128"/>
              <a:ea typeface="HGS明朝E" panose="02020900000000000000" pitchFamily="18" charset="-128"/>
            </a:endParaRPr>
          </a:p>
          <a:p>
            <a:pPr>
              <a:lnSpc>
                <a:spcPts val="2000"/>
              </a:lnSpc>
            </a:pPr>
            <a:r>
              <a:rPr lang="ja-JP" altLang="en-US" sz="1300" kern="100" dirty="0">
                <a:solidFill>
                  <a:schemeClr val="accent5">
                    <a:lumMod val="50000"/>
                  </a:schemeClr>
                </a:solidFill>
                <a:latin typeface="HGS明朝E" panose="02020900000000000000" pitchFamily="18" charset="-128"/>
                <a:ea typeface="HGS明朝E" panose="02020900000000000000" pitchFamily="18" charset="-128"/>
              </a:rPr>
              <a:t>呼んでいました。急須には二つの種類があり、一つは後手といわ</a:t>
            </a:r>
            <a:endParaRPr lang="ja-JP" altLang="ja-JP" sz="1300" kern="100" dirty="0">
              <a:solidFill>
                <a:schemeClr val="accent5">
                  <a:lumMod val="50000"/>
                </a:schemeClr>
              </a:solidFill>
              <a:latin typeface="HGS明朝E" panose="02020900000000000000" pitchFamily="18" charset="-128"/>
              <a:ea typeface="HGS明朝E" panose="02020900000000000000" pitchFamily="18" charset="-128"/>
            </a:endParaRPr>
          </a:p>
        </p:txBody>
      </p:sp>
      <p:sp>
        <p:nvSpPr>
          <p:cNvPr id="451" name="テキスト ボックス 450"/>
          <p:cNvSpPr txBox="1"/>
          <p:nvPr/>
        </p:nvSpPr>
        <p:spPr>
          <a:xfrm>
            <a:off x="6560002" y="8357081"/>
            <a:ext cx="3959526" cy="229934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2700">
            <a:solidFill>
              <a:srgbClr val="00B0F0"/>
            </a:solidFill>
          </a:ln>
        </p:spPr>
        <p:txBody>
          <a:bodyPr wrap="square" rtlCol="0">
            <a:spAutoFit/>
          </a:bodyPr>
          <a:lstStyle/>
          <a:p>
            <a:pPr>
              <a:lnSpc>
                <a:spcPts val="1000"/>
              </a:lnSpc>
            </a:pPr>
            <a:r>
              <a:rPr kumimoji="1" lang="ja-JP" altLang="en-US" sz="1600" b="1" dirty="0">
                <a:latin typeface="メイリオ" panose="020B0604030504040204" pitchFamily="50" charset="-128"/>
                <a:ea typeface="メイリオ" panose="020B0604030504040204" pitchFamily="50" charset="-128"/>
              </a:rPr>
              <a:t>　　　　</a:t>
            </a:r>
            <a:endParaRPr kumimoji="1" lang="en-US" altLang="ja-JP" sz="1600" b="1" dirty="0">
              <a:latin typeface="メイリオ" panose="020B0604030504040204" pitchFamily="50" charset="-128"/>
              <a:ea typeface="メイリオ" panose="020B0604030504040204" pitchFamily="50" charset="-128"/>
            </a:endParaRPr>
          </a:p>
          <a:p>
            <a:pPr>
              <a:lnSpc>
                <a:spcPts val="1800"/>
              </a:lnSpc>
            </a:pPr>
            <a:r>
              <a:rPr lang="ja-JP" altLang="en-US" sz="1600" b="1" dirty="0">
                <a:latin typeface="メイリオ" panose="020B0604030504040204" pitchFamily="50" charset="-128"/>
                <a:ea typeface="メイリオ" panose="020B0604030504040204" pitchFamily="50" charset="-128"/>
              </a:rPr>
              <a:t>　　　　テレビ放映の</a:t>
            </a:r>
            <a:r>
              <a:rPr kumimoji="1" lang="ja-JP" altLang="en-US" sz="1600" b="1" dirty="0">
                <a:latin typeface="メイリオ" panose="020B0604030504040204" pitchFamily="50" charset="-128"/>
                <a:ea typeface="メイリオ" panose="020B0604030504040204" pitchFamily="50" charset="-128"/>
              </a:rPr>
              <a:t>お知らせ</a:t>
            </a:r>
            <a:endParaRPr kumimoji="1" lang="en-US" altLang="ja-JP" sz="1600" b="1" dirty="0">
              <a:latin typeface="メイリオ" panose="020B0604030504040204" pitchFamily="50" charset="-128"/>
              <a:ea typeface="メイリオ" panose="020B0604030504040204" pitchFamily="50" charset="-128"/>
            </a:endParaRPr>
          </a:p>
          <a:p>
            <a:pPr>
              <a:lnSpc>
                <a:spcPts val="1700"/>
              </a:lnSpc>
              <a:spcBef>
                <a:spcPts val="600"/>
              </a:spcBef>
            </a:pPr>
            <a:r>
              <a:rPr lang="ja-JP" altLang="en-US" sz="12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このたび、平成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年度松江市優良建設工事として、古江公民館建設工事（カナツ技建工業株式会社）と市道古志大野線（株式会社佐藤組）が表彰されました。</a:t>
            </a:r>
            <a:endParaRPr lang="en-US" altLang="ja-JP" sz="1100" dirty="0">
              <a:latin typeface="メイリオ" panose="020B0604030504040204" pitchFamily="50" charset="-128"/>
              <a:ea typeface="メイリオ" panose="020B0604030504040204" pitchFamily="50" charset="-128"/>
            </a:endParaRPr>
          </a:p>
          <a:p>
            <a:pPr>
              <a:lnSpc>
                <a:spcPts val="1700"/>
              </a:lnSpc>
            </a:pPr>
            <a:r>
              <a:rPr lang="ja-JP" altLang="en-US" sz="1100" dirty="0">
                <a:latin typeface="メイリオ" panose="020B0604030504040204" pitchFamily="50" charset="-128"/>
                <a:ea typeface="メイリオ" panose="020B0604030504040204" pitchFamily="50" charset="-128"/>
              </a:rPr>
              <a:t>　このことに関連した内容が、次の日時で放映されますのでお知らせします。</a:t>
            </a:r>
            <a:endParaRPr lang="en-US" altLang="ja-JP" sz="1100" dirty="0">
              <a:latin typeface="メイリオ" panose="020B0604030504040204" pitchFamily="50" charset="-128"/>
              <a:ea typeface="メイリオ" panose="020B0604030504040204" pitchFamily="50" charset="-128"/>
            </a:endParaRPr>
          </a:p>
          <a:p>
            <a:pPr>
              <a:lnSpc>
                <a:spcPts val="1800"/>
              </a:lnSpc>
            </a:pPr>
            <a:r>
              <a:rPr lang="ja-JP" altLang="en-US" sz="1100" dirty="0">
                <a:latin typeface="メイリオ" panose="020B0604030504040204" pitchFamily="50" charset="-128"/>
                <a:ea typeface="メイリオ" panose="020B0604030504040204" pitchFamily="50" charset="-128"/>
              </a:rPr>
              <a:t>日　時　</a:t>
            </a:r>
            <a:r>
              <a:rPr lang="ja-JP" altLang="en-US" sz="1000" dirty="0">
                <a:latin typeface="メイリオ" panose="020B0604030504040204" pitchFamily="50" charset="-128"/>
                <a:ea typeface="メイリオ" panose="020B0604030504040204" pitchFamily="50" charset="-128"/>
              </a:rPr>
              <a:t>初回</a:t>
            </a:r>
            <a:r>
              <a:rPr lang="en-US" altLang="ja-JP" sz="10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７月６日</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木</a:t>
            </a:r>
            <a:r>
              <a:rPr lang="en-US" altLang="ja-JP" sz="1100" dirty="0">
                <a:latin typeface="メイリオ" panose="020B0604030504040204" pitchFamily="50" charset="-128"/>
                <a:ea typeface="メイリオ" panose="020B0604030504040204" pitchFamily="50" charset="-128"/>
              </a:rPr>
              <a:t>)18:30</a:t>
            </a:r>
            <a:r>
              <a:rPr lang="ja-JP" altLang="en-US" sz="11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１時間毎に再放送</a:t>
            </a:r>
            <a:endParaRPr lang="en-US" altLang="ja-JP" sz="900" dirty="0">
              <a:latin typeface="メイリオ" panose="020B0604030504040204" pitchFamily="50" charset="-128"/>
              <a:ea typeface="メイリオ" panose="020B0604030504040204" pitchFamily="50" charset="-128"/>
            </a:endParaRPr>
          </a:p>
          <a:p>
            <a:pPr>
              <a:lnSpc>
                <a:spcPts val="1800"/>
              </a:lnSpc>
            </a:pPr>
            <a:r>
              <a:rPr lang="ja-JP" altLang="en-US" sz="1100" dirty="0">
                <a:latin typeface="メイリオ" panose="020B0604030504040204" pitchFamily="50" charset="-128"/>
                <a:ea typeface="メイリオ" panose="020B0604030504040204" pitchFamily="50" charset="-128"/>
              </a:rPr>
              <a:t>放送局　山陰ケーブルビジョン　マーブル</a:t>
            </a:r>
            <a:endParaRPr lang="en-US" altLang="ja-JP" sz="1100" dirty="0">
              <a:latin typeface="メイリオ" panose="020B0604030504040204" pitchFamily="50" charset="-128"/>
              <a:ea typeface="メイリオ" panose="020B0604030504040204" pitchFamily="50" charset="-128"/>
            </a:endParaRPr>
          </a:p>
          <a:p>
            <a:pPr>
              <a:lnSpc>
                <a:spcPts val="1800"/>
              </a:lnSpc>
            </a:pPr>
            <a:r>
              <a:rPr lang="ja-JP" altLang="en-US" sz="1100" dirty="0">
                <a:latin typeface="メイリオ" panose="020B0604030504040204" pitchFamily="50" charset="-128"/>
                <a:ea typeface="メイリオ" panose="020B0604030504040204" pitchFamily="50" charset="-128"/>
              </a:rPr>
              <a:t>番組名　</a:t>
            </a:r>
            <a:r>
              <a:rPr lang="ja-JP" altLang="en-US" sz="900" dirty="0">
                <a:latin typeface="メイリオ" panose="020B0604030504040204" pitchFamily="50" charset="-128"/>
                <a:ea typeface="メイリオ" panose="020B0604030504040204" pitchFamily="50" charset="-128"/>
              </a:rPr>
              <a:t>松江市役所広報番組</a:t>
            </a:r>
            <a:r>
              <a:rPr lang="ja-JP" altLang="en-US" sz="1100" dirty="0">
                <a:latin typeface="メイリオ" panose="020B0604030504040204" pitchFamily="50" charset="-128"/>
                <a:ea typeface="メイリオ" panose="020B0604030504040204" pitchFamily="50" charset="-128"/>
              </a:rPr>
              <a:t>「市民のみなさんこんにちは」</a:t>
            </a: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p:txBody>
      </p:sp>
      <p:sp>
        <p:nvSpPr>
          <p:cNvPr id="200" name="正方形/長方形 199"/>
          <p:cNvSpPr/>
          <p:nvPr/>
        </p:nvSpPr>
        <p:spPr>
          <a:xfrm rot="21048886">
            <a:off x="6392848" y="11220609"/>
            <a:ext cx="607859" cy="27699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申込み</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nvGrpSpPr>
          <p:cNvPr id="264" name="グループ化 263">
            <a:extLst>
              <a:ext uri="{FF2B5EF4-FFF2-40B4-BE49-F238E27FC236}">
                <a16:creationId xmlns:a16="http://schemas.microsoft.com/office/drawing/2014/main" id="{D6406350-A129-4C04-A9AE-1AAB265EE5EC}"/>
              </a:ext>
            </a:extLst>
          </p:cNvPr>
          <p:cNvGrpSpPr/>
          <p:nvPr/>
        </p:nvGrpSpPr>
        <p:grpSpPr>
          <a:xfrm>
            <a:off x="3704618" y="8308924"/>
            <a:ext cx="2594097" cy="2238890"/>
            <a:chOff x="2778145" y="11954412"/>
            <a:chExt cx="2594097" cy="2298359"/>
          </a:xfrm>
        </p:grpSpPr>
        <p:sp>
          <p:nvSpPr>
            <p:cNvPr id="265" name="角丸四角形 177">
              <a:extLst>
                <a:ext uri="{FF2B5EF4-FFF2-40B4-BE49-F238E27FC236}">
                  <a16:creationId xmlns:a16="http://schemas.microsoft.com/office/drawing/2014/main" id="{2072EE47-B7FE-4518-B70D-22109241C6DA}"/>
                </a:ext>
              </a:extLst>
            </p:cNvPr>
            <p:cNvSpPr/>
            <p:nvPr/>
          </p:nvSpPr>
          <p:spPr>
            <a:xfrm>
              <a:off x="2778145" y="11954412"/>
              <a:ext cx="2524373" cy="2298359"/>
            </a:xfrm>
            <a:prstGeom prst="roundRect">
              <a:avLst>
                <a:gd name="adj" fmla="val 18618"/>
              </a:avLst>
            </a:prstGeom>
            <a:solidFill>
              <a:srgbClr val="FF33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000" dirty="0">
                  <a:solidFill>
                    <a:schemeClr val="bg1"/>
                  </a:solidFill>
                  <a:latin typeface="07やさしさゴシックボールド" panose="02000600000000000000" pitchFamily="2" charset="-128"/>
                  <a:ea typeface="07やさしさゴシックボールド" panose="02000600000000000000" pitchFamily="2" charset="-128"/>
                </a:rPr>
                <a:t>わいわいサロン </a:t>
              </a:r>
              <a:endParaRPr lang="en-US" altLang="ja-JP" sz="2000" dirty="0">
                <a:solidFill>
                  <a:schemeClr val="bg1"/>
                </a:solidFill>
                <a:latin typeface="07やさしさゴシックボールド" panose="02000600000000000000" pitchFamily="2" charset="-128"/>
                <a:ea typeface="07やさしさゴシックボールド" panose="02000600000000000000" pitchFamily="2" charset="-128"/>
              </a:endParaRPr>
            </a:p>
            <a:p>
              <a:pPr algn="ctr"/>
              <a:r>
                <a:rPr lang="ja-JP" altLang="en-US" sz="1400" dirty="0">
                  <a:solidFill>
                    <a:schemeClr val="bg1"/>
                  </a:solidFill>
                  <a:latin typeface="07やさしさゴシックボールド" panose="02000600000000000000" pitchFamily="2" charset="-128"/>
                  <a:ea typeface="07やさしさゴシックボールド" panose="02000600000000000000" pitchFamily="2" charset="-128"/>
                </a:rPr>
                <a:t>～乳幼児健康相談～</a:t>
              </a:r>
              <a:endParaRPr lang="en-US" altLang="ja-JP" sz="1400" dirty="0">
                <a:solidFill>
                  <a:schemeClr val="bg1"/>
                </a:solidFill>
                <a:latin typeface="07やさしさゴシックボールド" panose="02000600000000000000" pitchFamily="2" charset="-128"/>
                <a:ea typeface="07やさしさゴシックボールド" panose="02000600000000000000" pitchFamily="2" charset="-128"/>
              </a:endParaRPr>
            </a:p>
            <a:p>
              <a:pPr>
                <a:lnSpc>
                  <a:spcPts val="2500"/>
                </a:lnSpc>
                <a:spcBef>
                  <a:spcPts val="600"/>
                </a:spcBef>
              </a:pP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火</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500"/>
                </a:lnSpc>
              </a:pP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11:30</a:t>
              </a:r>
            </a:p>
            <a:p>
              <a:pPr>
                <a:lnSpc>
                  <a:spcPts val="2500"/>
                </a:lnSpc>
                <a:spcBef>
                  <a:spcPts val="600"/>
                </a:spcBef>
              </a:pP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古江公民館 </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spcBef>
                  <a:spcPts val="600"/>
                </a:spcBef>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母子手帳をお持ちください</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spcBef>
                  <a:spcPts val="1200"/>
                </a:spcBef>
              </a:pP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6" name="円/楕円 178">
              <a:extLst>
                <a:ext uri="{FF2B5EF4-FFF2-40B4-BE49-F238E27FC236}">
                  <a16:creationId xmlns:a16="http://schemas.microsoft.com/office/drawing/2014/main" id="{5626C927-F21E-4668-B276-6E848B2A0B25}"/>
                </a:ext>
              </a:extLst>
            </p:cNvPr>
            <p:cNvSpPr/>
            <p:nvPr/>
          </p:nvSpPr>
          <p:spPr>
            <a:xfrm>
              <a:off x="2945022" y="12761474"/>
              <a:ext cx="481423" cy="4781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a:extLst>
                <a:ext uri="{FF2B5EF4-FFF2-40B4-BE49-F238E27FC236}">
                  <a16:creationId xmlns:a16="http://schemas.microsoft.com/office/drawing/2014/main" id="{EA09A323-85E8-46F4-82CE-7C10AE64480F}"/>
                </a:ext>
              </a:extLst>
            </p:cNvPr>
            <p:cNvSpPr/>
            <p:nvPr/>
          </p:nvSpPr>
          <p:spPr>
            <a:xfrm rot="20965882">
              <a:off x="2902754" y="12851912"/>
              <a:ext cx="569387" cy="27699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accent5">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268" name="円/楕円 181">
              <a:extLst>
                <a:ext uri="{FF2B5EF4-FFF2-40B4-BE49-F238E27FC236}">
                  <a16:creationId xmlns:a16="http://schemas.microsoft.com/office/drawing/2014/main" id="{F8C130AF-A892-4041-9F49-BFFEA28500D6}"/>
                </a:ext>
              </a:extLst>
            </p:cNvPr>
            <p:cNvSpPr/>
            <p:nvPr/>
          </p:nvSpPr>
          <p:spPr>
            <a:xfrm>
              <a:off x="2967824" y="13274689"/>
              <a:ext cx="458394" cy="4471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a:extLst>
                <a:ext uri="{FF2B5EF4-FFF2-40B4-BE49-F238E27FC236}">
                  <a16:creationId xmlns:a16="http://schemas.microsoft.com/office/drawing/2014/main" id="{40B48690-B589-4F2D-B6DD-2AA376241E1D}"/>
                </a:ext>
              </a:extLst>
            </p:cNvPr>
            <p:cNvSpPr/>
            <p:nvPr/>
          </p:nvSpPr>
          <p:spPr>
            <a:xfrm rot="21048886">
              <a:off x="2883009" y="13328378"/>
              <a:ext cx="607859" cy="27699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accent5">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accent5">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pic>
          <p:nvPicPr>
            <p:cNvPr id="270" name="Picture 2" descr="http://4.bp.blogspot.com/-QWtDEktBEjQ/WFPC74SRSpI/AAAAAAABAcE/mUyhVRPNS_MigD1ZtBt2_tueZjnYTWRMQCLcB/s800/baby_honyubin.png">
              <a:extLst>
                <a:ext uri="{FF2B5EF4-FFF2-40B4-BE49-F238E27FC236}">
                  <a16:creationId xmlns:a16="http://schemas.microsoft.com/office/drawing/2014/main" id="{B6DB59DA-2469-47BC-AA78-316CA378F66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7220747">
              <a:off x="4704918" y="12673182"/>
              <a:ext cx="414588" cy="438226"/>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6">
              <a:extLst>
                <a:ext uri="{FF2B5EF4-FFF2-40B4-BE49-F238E27FC236}">
                  <a16:creationId xmlns:a16="http://schemas.microsoft.com/office/drawing/2014/main" id="{BAB1B986-6D31-4EC5-A299-9D7CB775475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25950" y="13108541"/>
              <a:ext cx="846292" cy="84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4" name="角丸四角形 154">
            <a:extLst>
              <a:ext uri="{FF2B5EF4-FFF2-40B4-BE49-F238E27FC236}">
                <a16:creationId xmlns:a16="http://schemas.microsoft.com/office/drawing/2014/main" id="{8B1C6EA3-C6E7-41B4-AE53-90C91F9497DB}"/>
              </a:ext>
            </a:extLst>
          </p:cNvPr>
          <p:cNvSpPr/>
          <p:nvPr/>
        </p:nvSpPr>
        <p:spPr>
          <a:xfrm>
            <a:off x="226235" y="5572388"/>
            <a:ext cx="5041171" cy="2142915"/>
          </a:xfrm>
          <a:prstGeom prst="roundRect">
            <a:avLst>
              <a:gd name="adj" fmla="val 5137"/>
            </a:avLst>
          </a:prstGeom>
          <a:solidFill>
            <a:srgbClr val="FF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2500"/>
              </a:lnSpc>
            </a:pPr>
            <a:r>
              <a:rPr lang="zh-TW" altLang="en-US"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5" name="角丸四角形 156">
            <a:extLst>
              <a:ext uri="{FF2B5EF4-FFF2-40B4-BE49-F238E27FC236}">
                <a16:creationId xmlns:a16="http://schemas.microsoft.com/office/drawing/2014/main" id="{E07D2770-4455-449B-9DDA-A15A4ED3DF33}"/>
              </a:ext>
            </a:extLst>
          </p:cNvPr>
          <p:cNvSpPr/>
          <p:nvPr/>
        </p:nvSpPr>
        <p:spPr>
          <a:xfrm>
            <a:off x="226235" y="5572388"/>
            <a:ext cx="5041172" cy="2142915"/>
          </a:xfrm>
          <a:prstGeom prst="roundRect">
            <a:avLst>
              <a:gd name="adj" fmla="val 51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2500"/>
              </a:lnSpc>
            </a:pPr>
            <a:r>
              <a:rPr lang="ja-JP" altLang="en-US" sz="1600" b="1"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おめでとうございます</a:t>
            </a:r>
            <a:endParaRPr lang="en-US" altLang="ja-JP" sz="1600" b="1"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600" b="1"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去る</a:t>
            </a:r>
            <a:r>
              <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月７日</a:t>
            </a:r>
            <a:r>
              <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水</a:t>
            </a:r>
            <a:r>
              <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err="1">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に開</a:t>
            </a:r>
            <a:r>
              <a:rPr lang="ja-JP" altLang="en-US"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催された平成</a:t>
            </a:r>
            <a:r>
              <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年度 松江市民生委員松江市児童委  員総会･研修会（於　松江市総合文化センター　プラバホール）において、次の皆様が表彰されました。</a:t>
            </a:r>
            <a:endPar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spcBef>
                <a:spcPts val="600"/>
              </a:spcBef>
            </a:pP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武田</a:t>
            </a:r>
            <a:r>
              <a:rPr lang="zh-TW"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フヂエ</a:t>
            </a:r>
            <a:r>
              <a:rPr lang="zh-TW"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様</a:t>
            </a:r>
            <a:r>
              <a:rPr lang="ja-JP" altLang="en-US" sz="105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松江市長感謝状（民生委員</a:t>
            </a:r>
            <a:r>
              <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年以上）</a:t>
            </a:r>
            <a:endParaRPr lang="en-US" altLang="zh-TW"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小川</a:t>
            </a:r>
            <a:r>
              <a:rPr lang="zh-TW"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志身子</a:t>
            </a:r>
            <a:r>
              <a:rPr lang="zh-TW"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様</a:t>
            </a:r>
            <a:r>
              <a:rPr lang="ja-JP" altLang="en-US" sz="105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松江市長感謝状（民生委員</a:t>
            </a:r>
            <a:r>
              <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年以上）</a:t>
            </a:r>
            <a:endParaRPr lang="en-US" altLang="zh-TW"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en-US" altLang="ja-JP" sz="1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松尾   基子 </a:t>
            </a:r>
            <a:r>
              <a:rPr lang="zh-TW" altLang="en-US" sz="1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様   </a:t>
            </a:r>
            <a:r>
              <a:rPr lang="ja-JP" altLang="en-US"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島根県社会福祉協議会会長表彰</a:t>
            </a:r>
            <a:r>
              <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民生児童委員功労</a:t>
            </a:r>
            <a:r>
              <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6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59" name="グループ化 458">
            <a:extLst>
              <a:ext uri="{FF2B5EF4-FFF2-40B4-BE49-F238E27FC236}">
                <a16:creationId xmlns:a16="http://schemas.microsoft.com/office/drawing/2014/main" id="{B5C9CBE2-F66B-4D96-8267-9D7CC6657E98}"/>
              </a:ext>
            </a:extLst>
          </p:cNvPr>
          <p:cNvGrpSpPr/>
          <p:nvPr/>
        </p:nvGrpSpPr>
        <p:grpSpPr>
          <a:xfrm>
            <a:off x="218811" y="7934660"/>
            <a:ext cx="3350056" cy="2547454"/>
            <a:chOff x="304293" y="10661889"/>
            <a:chExt cx="3350056" cy="2547454"/>
          </a:xfrm>
        </p:grpSpPr>
        <p:sp>
          <p:nvSpPr>
            <p:cNvPr id="229" name="正方形/長方形 228">
              <a:extLst>
                <a:ext uri="{FF2B5EF4-FFF2-40B4-BE49-F238E27FC236}">
                  <a16:creationId xmlns:a16="http://schemas.microsoft.com/office/drawing/2014/main" id="{98660B59-7C5A-4869-8A82-D1EA4FB47F7B}"/>
                </a:ext>
              </a:extLst>
            </p:cNvPr>
            <p:cNvSpPr/>
            <p:nvPr/>
          </p:nvSpPr>
          <p:spPr>
            <a:xfrm>
              <a:off x="753452" y="10661889"/>
              <a:ext cx="285940" cy="2202409"/>
            </a:xfrm>
            <a:prstGeom prst="rect">
              <a:avLst/>
            </a:prstGeom>
            <a:blipFill>
              <a:blip r:embed="rId17">
                <a:extLst>
                  <a:ext uri="{BEBA8EAE-BF5A-486C-A8C5-ECC9F3942E4B}">
                    <a14:imgProps xmlns:a14="http://schemas.microsoft.com/office/drawing/2010/main">
                      <a14:imgLayer r:embed="rId18">
                        <a14:imgEffect>
                          <a14:brightnessContrast bright="25000"/>
                        </a14:imgEffect>
                      </a14:imgLayer>
                    </a14:imgProps>
                  </a:ext>
                </a:extLst>
              </a:blip>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a:extLst>
                <a:ext uri="{FF2B5EF4-FFF2-40B4-BE49-F238E27FC236}">
                  <a16:creationId xmlns:a16="http://schemas.microsoft.com/office/drawing/2014/main" id="{48AEA84B-2BCE-4978-8218-CED3D525DABC}"/>
                </a:ext>
              </a:extLst>
            </p:cNvPr>
            <p:cNvSpPr/>
            <p:nvPr/>
          </p:nvSpPr>
          <p:spPr>
            <a:xfrm>
              <a:off x="2699603" y="10669280"/>
              <a:ext cx="285940" cy="2202409"/>
            </a:xfrm>
            <a:prstGeom prst="rect">
              <a:avLst/>
            </a:prstGeom>
            <a:blipFill>
              <a:blip r:embed="rId17">
                <a:extLst>
                  <a:ext uri="{BEBA8EAE-BF5A-486C-A8C5-ECC9F3942E4B}">
                    <a14:imgProps xmlns:a14="http://schemas.microsoft.com/office/drawing/2010/main">
                      <a14:imgLayer r:embed="rId18">
                        <a14:imgEffect>
                          <a14:brightnessContrast bright="25000"/>
                        </a14:imgEffect>
                      </a14:imgLayer>
                    </a14:imgProps>
                  </a:ext>
                </a:extLst>
              </a:blip>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角丸四角形 131">
              <a:extLst>
                <a:ext uri="{FF2B5EF4-FFF2-40B4-BE49-F238E27FC236}">
                  <a16:creationId xmlns:a16="http://schemas.microsoft.com/office/drawing/2014/main" id="{B295F03E-35C6-4C4B-9DE1-D552388906C8}"/>
                </a:ext>
              </a:extLst>
            </p:cNvPr>
            <p:cNvSpPr>
              <a:spLocks noChangeAspect="1"/>
            </p:cNvSpPr>
            <p:nvPr/>
          </p:nvSpPr>
          <p:spPr>
            <a:xfrm rot="2904">
              <a:off x="341528" y="10804366"/>
              <a:ext cx="3035294" cy="1602098"/>
            </a:xfrm>
            <a:prstGeom prst="roundRect">
              <a:avLst>
                <a:gd name="adj" fmla="val 0"/>
              </a:avLst>
            </a:prstGeom>
            <a:blipFill>
              <a:blip r:embed="rId4"/>
              <a:tile tx="0" ty="0" sx="100000" sy="100000" flip="none" algn="tl"/>
            </a:blipFill>
            <a:ln w="6350">
              <a:solidFill>
                <a:srgbClr val="B85410"/>
              </a:solidFill>
            </a:ln>
            <a:effectLst>
              <a:outerShdw dist="63500" dir="3000000" algn="tl" rotWithShape="0">
                <a:schemeClr val="accent2">
                  <a:lumMod val="50000"/>
                </a:schemeClr>
              </a:outerShdw>
            </a:effectLst>
          </p:spPr>
          <p:txBody>
            <a:bodyPr wrap="square" lIns="91440" tIns="45720" rIns="91440" bIns="45720" rtlCol="0" anchor="t" anchorCtr="0">
              <a:noAutofit/>
            </a:bodyPr>
            <a:lstStyle/>
            <a:p>
              <a:pPr algn="ctr"/>
              <a:r>
                <a:rPr lang="ja-JP" altLang="en-US" sz="1600" b="1" dirty="0">
                  <a:ln w="76200" cap="flat" cmpd="sng">
                    <a:noFill/>
                    <a:prstDash val="solid"/>
                  </a:ln>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ln w="76200" cap="flat" cmpd="sng">
                  <a:noFill/>
                  <a:prstDash val="solid"/>
                </a:ln>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08501" y="11896176"/>
              <a:ext cx="1545848" cy="1195133"/>
            </a:xfrm>
            <a:prstGeom prst="rect">
              <a:avLst/>
            </a:prstGeom>
          </p:spPr>
        </p:pic>
        <p:sp>
          <p:nvSpPr>
            <p:cNvPr id="28" name="テキスト ボックス 27">
              <a:extLst>
                <a:ext uri="{FF2B5EF4-FFF2-40B4-BE49-F238E27FC236}">
                  <a16:creationId xmlns:a16="http://schemas.microsoft.com/office/drawing/2014/main" id="{EDF195E7-F154-4D10-8771-42573A0ED0DD}"/>
                </a:ext>
              </a:extLst>
            </p:cNvPr>
            <p:cNvSpPr txBox="1"/>
            <p:nvPr/>
          </p:nvSpPr>
          <p:spPr>
            <a:xfrm>
              <a:off x="304293" y="11002257"/>
              <a:ext cx="3298337" cy="1640898"/>
            </a:xfrm>
            <a:prstGeom prst="rect">
              <a:avLst/>
            </a:prstGeom>
            <a:noFill/>
          </p:spPr>
          <p:txBody>
            <a:bodyPr wrap="square" rtlCol="0">
              <a:spAutoFit/>
            </a:bodyPr>
            <a:lstStyle/>
            <a:p>
              <a:pPr algn="ctr"/>
              <a:r>
                <a:rPr lang="ja-JP" altLang="en-US" sz="2000" b="1" dirty="0">
                  <a:solidFill>
                    <a:srgbClr val="002060"/>
                  </a:solidFill>
                  <a:latin typeface="メイリオ" panose="020B0604030504040204" pitchFamily="50" charset="-128"/>
                  <a:ea typeface="メイリオ" panose="020B0604030504040204" pitchFamily="50" charset="-128"/>
                </a:rPr>
                <a:t>清掃ボランティア</a:t>
              </a:r>
              <a:endParaRPr lang="en-US" altLang="ja-JP" sz="2000" b="1" dirty="0">
                <a:solidFill>
                  <a:srgbClr val="002060"/>
                </a:solidFill>
                <a:latin typeface="メイリオ" panose="020B0604030504040204" pitchFamily="50" charset="-128"/>
                <a:ea typeface="メイリオ" panose="020B0604030504040204" pitchFamily="50" charset="-128"/>
              </a:endParaRPr>
            </a:p>
            <a:p>
              <a:pPr>
                <a:spcBef>
                  <a:spcPts val="1200"/>
                </a:spcBef>
              </a:pPr>
              <a:r>
                <a:rPr lang="ja-JP" altLang="en-US" sz="1200" dirty="0">
                  <a:solidFill>
                    <a:srgbClr val="000000"/>
                  </a:solidFill>
                  <a:latin typeface="メイリオ" panose="020B0604030504040204" pitchFamily="50" charset="-128"/>
                  <a:ea typeface="メイリオ" panose="020B0604030504040204" pitchFamily="50" charset="-128"/>
                </a:rPr>
                <a:t>　　　　 </a:t>
              </a:r>
              <a:r>
                <a:rPr lang="en-US" altLang="ja-JP" sz="1800" dirty="0">
                  <a:solidFill>
                    <a:srgbClr val="203864"/>
                  </a:solidFill>
                  <a:latin typeface="メイリオ" panose="020B0604030504040204" pitchFamily="50" charset="-128"/>
                  <a:ea typeface="メイリオ" panose="020B0604030504040204" pitchFamily="50" charset="-128"/>
                </a:rPr>
                <a:t>7</a:t>
              </a:r>
              <a:r>
                <a:rPr lang="ja-JP" altLang="en-US" sz="1200" dirty="0">
                  <a:solidFill>
                    <a:srgbClr val="203864"/>
                  </a:solidFill>
                  <a:latin typeface="メイリオ" panose="020B0604030504040204" pitchFamily="50" charset="-128"/>
                  <a:ea typeface="メイリオ" panose="020B0604030504040204" pitchFamily="50" charset="-128"/>
                </a:rPr>
                <a:t>月</a:t>
              </a:r>
              <a:r>
                <a:rPr lang="en-US" altLang="ja-JP" sz="1800" dirty="0">
                  <a:solidFill>
                    <a:srgbClr val="203864"/>
                  </a:solidFill>
                  <a:latin typeface="メイリオ" panose="020B0604030504040204" pitchFamily="50" charset="-128"/>
                  <a:ea typeface="メイリオ" panose="020B0604030504040204" pitchFamily="50" charset="-128"/>
                </a:rPr>
                <a:t>9</a:t>
              </a:r>
              <a:r>
                <a:rPr lang="ja-JP" altLang="en-US" sz="1200" dirty="0">
                  <a:solidFill>
                    <a:srgbClr val="203864"/>
                  </a:solidFill>
                  <a:latin typeface="メイリオ" panose="020B0604030504040204" pitchFamily="50" charset="-128"/>
                  <a:ea typeface="メイリオ" panose="020B0604030504040204" pitchFamily="50" charset="-128"/>
                </a:rPr>
                <a:t>日</a:t>
              </a:r>
              <a:r>
                <a:rPr lang="en-US" altLang="ja-JP" sz="1200" dirty="0">
                  <a:solidFill>
                    <a:srgbClr val="203864"/>
                  </a:solidFill>
                  <a:latin typeface="メイリオ" panose="020B0604030504040204" pitchFamily="50" charset="-128"/>
                  <a:ea typeface="メイリオ" panose="020B0604030504040204" pitchFamily="50" charset="-128"/>
                </a:rPr>
                <a:t>(</a:t>
              </a:r>
              <a:r>
                <a:rPr lang="ja-JP" altLang="en-US" sz="1200" dirty="0">
                  <a:solidFill>
                    <a:srgbClr val="203864"/>
                  </a:solidFill>
                  <a:latin typeface="メイリオ" panose="020B0604030504040204" pitchFamily="50" charset="-128"/>
                  <a:ea typeface="メイリオ" panose="020B0604030504040204" pitchFamily="50" charset="-128"/>
                </a:rPr>
                <a:t>日</a:t>
              </a:r>
              <a:r>
                <a:rPr lang="en-US" altLang="ja-JP" sz="1200" dirty="0">
                  <a:solidFill>
                    <a:srgbClr val="203864"/>
                  </a:solidFill>
                  <a:latin typeface="メイリオ" panose="020B0604030504040204" pitchFamily="50" charset="-128"/>
                  <a:ea typeface="メイリオ" panose="020B0604030504040204" pitchFamily="50" charset="-128"/>
                </a:rPr>
                <a:t>)</a:t>
              </a:r>
              <a:r>
                <a:rPr lang="en-US" altLang="ja-JP" sz="1400" dirty="0">
                  <a:solidFill>
                    <a:srgbClr val="203864"/>
                  </a:solidFill>
                  <a:latin typeface="メイリオ" panose="020B0604030504040204" pitchFamily="50" charset="-128"/>
                  <a:ea typeface="メイリオ" panose="020B0604030504040204" pitchFamily="50" charset="-128"/>
                </a:rPr>
                <a:t>7:00</a:t>
              </a:r>
              <a:r>
                <a:rPr lang="ja-JP" altLang="en-US" sz="1400" dirty="0">
                  <a:solidFill>
                    <a:srgbClr val="203864"/>
                  </a:solidFill>
                  <a:latin typeface="メイリオ" panose="020B0604030504040204" pitchFamily="50" charset="-128"/>
                  <a:ea typeface="メイリオ" panose="020B0604030504040204" pitchFamily="50" charset="-128"/>
                </a:rPr>
                <a:t>～</a:t>
              </a:r>
              <a:r>
                <a:rPr lang="en-US" altLang="ja-JP" sz="1400" dirty="0">
                  <a:solidFill>
                    <a:srgbClr val="203864"/>
                  </a:solidFill>
                  <a:latin typeface="メイリオ" panose="020B0604030504040204" pitchFamily="50" charset="-128"/>
                  <a:ea typeface="メイリオ" panose="020B0604030504040204" pitchFamily="50" charset="-128"/>
                </a:rPr>
                <a:t>8:00</a:t>
              </a:r>
            </a:p>
            <a:p>
              <a:pPr>
                <a:spcBef>
                  <a:spcPts val="1200"/>
                </a:spcBef>
              </a:pPr>
              <a:r>
                <a:rPr lang="zh-CN" altLang="en-US" sz="1400" dirty="0">
                  <a:solidFill>
                    <a:srgbClr val="203864"/>
                  </a:solidFill>
                  <a:latin typeface="メイリオ" panose="020B0604030504040204" pitchFamily="50" charset="-128"/>
                  <a:ea typeface="メイリオ" panose="020B0604030504040204" pitchFamily="50" charset="-128"/>
                </a:rPr>
                <a:t>　　　   湖北中学校集合</a:t>
              </a:r>
              <a:endParaRPr lang="en-US" altLang="ja-JP" sz="1400" dirty="0">
                <a:solidFill>
                  <a:srgbClr val="203864"/>
                </a:solidFill>
                <a:latin typeface="メイリオ" panose="020B0604030504040204" pitchFamily="50" charset="-128"/>
                <a:ea typeface="メイリオ" panose="020B0604030504040204" pitchFamily="50" charset="-128"/>
              </a:endParaRPr>
            </a:p>
            <a:p>
              <a:endParaRPr kumimoji="1" lang="ja-JP" altLang="en-US" dirty="0"/>
            </a:p>
          </p:txBody>
        </p:sp>
        <p:grpSp>
          <p:nvGrpSpPr>
            <p:cNvPr id="26" name="グループ化 25">
              <a:extLst>
                <a:ext uri="{FF2B5EF4-FFF2-40B4-BE49-F238E27FC236}">
                  <a16:creationId xmlns:a16="http://schemas.microsoft.com/office/drawing/2014/main" id="{3806AE27-957A-45DF-B0DF-7FC195B024A9}"/>
                </a:ext>
              </a:extLst>
            </p:cNvPr>
            <p:cNvGrpSpPr/>
            <p:nvPr/>
          </p:nvGrpSpPr>
          <p:grpSpPr>
            <a:xfrm>
              <a:off x="458794" y="11364555"/>
              <a:ext cx="1739060" cy="1844788"/>
              <a:chOff x="506419" y="11364555"/>
              <a:chExt cx="1739060" cy="1844788"/>
            </a:xfrm>
          </p:grpSpPr>
          <p:grpSp>
            <p:nvGrpSpPr>
              <p:cNvPr id="247" name="グループ化 246">
                <a:extLst>
                  <a:ext uri="{FF2B5EF4-FFF2-40B4-BE49-F238E27FC236}">
                    <a16:creationId xmlns:a16="http://schemas.microsoft.com/office/drawing/2014/main" id="{5C2F3868-608B-4F44-ACB1-19F22EFAD399}"/>
                  </a:ext>
                </a:extLst>
              </p:cNvPr>
              <p:cNvGrpSpPr/>
              <p:nvPr/>
            </p:nvGrpSpPr>
            <p:grpSpPr>
              <a:xfrm>
                <a:off x="544695" y="11787822"/>
                <a:ext cx="533452" cy="458377"/>
                <a:chOff x="5595792" y="10895423"/>
                <a:chExt cx="533358" cy="458377"/>
              </a:xfrm>
            </p:grpSpPr>
            <p:sp>
              <p:nvSpPr>
                <p:cNvPr id="262" name="円/楕円 142">
                  <a:extLst>
                    <a:ext uri="{FF2B5EF4-FFF2-40B4-BE49-F238E27FC236}">
                      <a16:creationId xmlns:a16="http://schemas.microsoft.com/office/drawing/2014/main" id="{8CA7803D-4013-4801-9856-D884F9C0F508}"/>
                    </a:ext>
                  </a:extLst>
                </p:cNvPr>
                <p:cNvSpPr/>
                <p:nvPr/>
              </p:nvSpPr>
              <p:spPr>
                <a:xfrm>
                  <a:off x="5645943" y="10895423"/>
                  <a:ext cx="452984" cy="45837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a:extLst>
                    <a:ext uri="{FF2B5EF4-FFF2-40B4-BE49-F238E27FC236}">
                      <a16:creationId xmlns:a16="http://schemas.microsoft.com/office/drawing/2014/main" id="{E76D9EA5-61DA-484D-B3DA-45305AEE4962}"/>
                    </a:ext>
                  </a:extLst>
                </p:cNvPr>
                <p:cNvSpPr/>
                <p:nvPr/>
              </p:nvSpPr>
              <p:spPr>
                <a:xfrm rot="21048886">
                  <a:off x="5595792" y="10993892"/>
                  <a:ext cx="533358" cy="25073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grpSp>
            <p:nvGrpSpPr>
              <p:cNvPr id="256" name="グループ化 255">
                <a:extLst>
                  <a:ext uri="{FF2B5EF4-FFF2-40B4-BE49-F238E27FC236}">
                    <a16:creationId xmlns:a16="http://schemas.microsoft.com/office/drawing/2014/main" id="{81293542-30F1-49DB-A525-8020BC2426C0}"/>
                  </a:ext>
                </a:extLst>
              </p:cNvPr>
              <p:cNvGrpSpPr/>
              <p:nvPr/>
            </p:nvGrpSpPr>
            <p:grpSpPr>
              <a:xfrm>
                <a:off x="506419" y="11364555"/>
                <a:ext cx="562766" cy="447939"/>
                <a:chOff x="5567849" y="10319793"/>
                <a:chExt cx="562667" cy="447939"/>
              </a:xfrm>
            </p:grpSpPr>
            <p:sp>
              <p:nvSpPr>
                <p:cNvPr id="260" name="円/楕円 130">
                  <a:extLst>
                    <a:ext uri="{FF2B5EF4-FFF2-40B4-BE49-F238E27FC236}">
                      <a16:creationId xmlns:a16="http://schemas.microsoft.com/office/drawing/2014/main" id="{D107F214-4978-4FA5-80B3-356CFDB94B36}"/>
                    </a:ext>
                  </a:extLst>
                </p:cNvPr>
                <p:cNvSpPr/>
                <p:nvPr/>
              </p:nvSpPr>
              <p:spPr>
                <a:xfrm>
                  <a:off x="5609618" y="10319793"/>
                  <a:ext cx="475741" cy="44793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正方形/長方形 260">
                  <a:extLst>
                    <a:ext uri="{FF2B5EF4-FFF2-40B4-BE49-F238E27FC236}">
                      <a16:creationId xmlns:a16="http://schemas.microsoft.com/office/drawing/2014/main" id="{EB072006-2D48-44CA-BC0A-3651A968D52D}"/>
                    </a:ext>
                  </a:extLst>
                </p:cNvPr>
                <p:cNvSpPr/>
                <p:nvPr/>
              </p:nvSpPr>
              <p:spPr>
                <a:xfrm rot="20965882">
                  <a:off x="5567849" y="10408886"/>
                  <a:ext cx="562667" cy="25073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grpSp>
          <p:pic>
            <p:nvPicPr>
              <p:cNvPr id="273" name="図 272">
                <a:extLst>
                  <a:ext uri="{FF2B5EF4-FFF2-40B4-BE49-F238E27FC236}">
                    <a16:creationId xmlns:a16="http://schemas.microsoft.com/office/drawing/2014/main" id="{9D2B05B5-B7C5-42C7-874D-D47C7C4C8325}"/>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2554" y="12006418"/>
                <a:ext cx="1202925" cy="1202925"/>
              </a:xfrm>
              <a:prstGeom prst="rect">
                <a:avLst/>
              </a:prstGeom>
            </p:spPr>
          </p:pic>
        </p:grpSp>
      </p:grpSp>
      <p:sp>
        <p:nvSpPr>
          <p:cNvPr id="277" name="正方形/長方形 276">
            <a:extLst>
              <a:ext uri="{FF2B5EF4-FFF2-40B4-BE49-F238E27FC236}">
                <a16:creationId xmlns:a16="http://schemas.microsoft.com/office/drawing/2014/main" id="{5CA0554F-5D1E-4FD8-B4C5-812CE605EB29}"/>
              </a:ext>
            </a:extLst>
          </p:cNvPr>
          <p:cNvSpPr/>
          <p:nvPr/>
        </p:nvSpPr>
        <p:spPr>
          <a:xfrm>
            <a:off x="133087" y="11069716"/>
            <a:ext cx="3200178" cy="934607"/>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n w="76200" cap="flat" cmpd="sng">
                  <a:noFill/>
                  <a:prstDash val="solid"/>
                </a:ln>
                <a:solidFill>
                  <a:srgbClr val="002060"/>
                </a:solidFill>
                <a:latin typeface="メイリオ" panose="020B0604030504040204" pitchFamily="50" charset="-128"/>
                <a:ea typeface="メイリオ" panose="020B0604030504040204" pitchFamily="50" charset="-128"/>
              </a:rPr>
              <a:t> </a:t>
            </a:r>
            <a:r>
              <a:rPr lang="ja-JP" altLang="en-US" sz="1200" b="1" dirty="0">
                <a:ln w="76200" cap="flat" cmpd="sng">
                  <a:noFill/>
                  <a:prstDash val="solid"/>
                </a:ln>
                <a:solidFill>
                  <a:srgbClr val="002060"/>
                </a:solidFill>
                <a:latin typeface="メイリオ" panose="020B0604030504040204" pitchFamily="50" charset="-128"/>
                <a:ea typeface="メイリオ" panose="020B0604030504040204" pitchFamily="50" charset="-128"/>
              </a:rPr>
              <a:t>松江市民体育祭</a:t>
            </a:r>
            <a:endParaRPr lang="en-US" altLang="ja-JP" sz="12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pPr algn="ctr"/>
            <a:r>
              <a:rPr lang="ja-JP" altLang="en-US" sz="1200" b="1" dirty="0">
                <a:ln w="76200" cap="flat" cmpd="sng">
                  <a:noFill/>
                  <a:prstDash val="solid"/>
                </a:ln>
                <a:solidFill>
                  <a:srgbClr val="002060"/>
                </a:solidFill>
                <a:latin typeface="メイリオ" panose="020B0604030504040204" pitchFamily="50" charset="-128"/>
                <a:ea typeface="メイリオ" panose="020B0604030504040204" pitchFamily="50" charset="-128"/>
              </a:rPr>
              <a:t> </a:t>
            </a:r>
            <a:r>
              <a:rPr lang="ja-JP" altLang="en-US" sz="1400" b="1" dirty="0">
                <a:ln w="76200" cap="flat" cmpd="sng">
                  <a:noFill/>
                  <a:prstDash val="solid"/>
                </a:ln>
                <a:solidFill>
                  <a:srgbClr val="002060"/>
                </a:solidFill>
                <a:latin typeface="メイリオ" panose="020B0604030504040204" pitchFamily="50" charset="-128"/>
                <a:ea typeface="メイリオ" panose="020B0604030504040204" pitchFamily="50" charset="-128"/>
              </a:rPr>
              <a:t>第</a:t>
            </a:r>
            <a:r>
              <a:rPr lang="en-US" altLang="ja-JP" sz="1400" b="1" dirty="0">
                <a:ln w="76200" cap="flat" cmpd="sng">
                  <a:noFill/>
                  <a:prstDash val="solid"/>
                </a:ln>
                <a:solidFill>
                  <a:srgbClr val="002060"/>
                </a:solidFill>
                <a:latin typeface="メイリオ" panose="020B0604030504040204" pitchFamily="50" charset="-128"/>
                <a:ea typeface="メイリオ" panose="020B0604030504040204" pitchFamily="50" charset="-128"/>
              </a:rPr>
              <a:t>47</a:t>
            </a:r>
            <a:r>
              <a:rPr lang="ja-JP" altLang="en-US" sz="1400" b="1" dirty="0">
                <a:ln w="76200" cap="flat" cmpd="sng">
                  <a:noFill/>
                  <a:prstDash val="solid"/>
                </a:ln>
                <a:solidFill>
                  <a:srgbClr val="002060"/>
                </a:solidFill>
                <a:latin typeface="メイリオ" panose="020B0604030504040204" pitchFamily="50" charset="-128"/>
                <a:ea typeface="メイリオ" panose="020B0604030504040204" pitchFamily="50" charset="-128"/>
              </a:rPr>
              <a:t>回</a:t>
            </a:r>
            <a:r>
              <a:rPr lang="ja-JP" altLang="en-US" sz="1600" b="1">
                <a:ln w="76200" cap="flat" cmpd="sng">
                  <a:noFill/>
                  <a:prstDash val="solid"/>
                </a:ln>
                <a:solidFill>
                  <a:srgbClr val="002060"/>
                </a:solidFill>
                <a:latin typeface="メイリオ" panose="020B0604030504040204" pitchFamily="50" charset="-128"/>
                <a:ea typeface="メイリオ" panose="020B0604030504040204" pitchFamily="50" charset="-128"/>
              </a:rPr>
              <a:t>松江市バレーボール</a:t>
            </a:r>
            <a:r>
              <a:rPr lang="ja-JP" altLang="en-US" sz="1600" b="1" dirty="0">
                <a:ln w="76200" cap="flat" cmpd="sng">
                  <a:noFill/>
                  <a:prstDash val="solid"/>
                </a:ln>
                <a:solidFill>
                  <a:srgbClr val="002060"/>
                </a:solidFill>
                <a:latin typeface="メイリオ" panose="020B0604030504040204" pitchFamily="50" charset="-128"/>
                <a:ea typeface="メイリオ" panose="020B0604030504040204" pitchFamily="50" charset="-128"/>
              </a:rPr>
              <a:t>大会</a:t>
            </a:r>
            <a:endParaRPr lang="en-US" altLang="ja-JP" sz="16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と   き</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 </a:t>
            </a:r>
            <a:r>
              <a:rPr lang="ja-JP" altLang="en-US" sz="1600" dirty="0">
                <a:solidFill>
                  <a:schemeClr val="accent5">
                    <a:lumMod val="50000"/>
                  </a:schemeClr>
                </a:solidFill>
                <a:latin typeface="メイリオ" panose="020B0604030504040204" pitchFamily="50" charset="-128"/>
                <a:ea typeface="メイリオ" panose="020B0604030504040204" pitchFamily="50" charset="-128"/>
              </a:rPr>
              <a:t>７</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月</a:t>
            </a:r>
            <a:r>
              <a:rPr lang="ja-JP" altLang="en-US" sz="1600" dirty="0">
                <a:solidFill>
                  <a:schemeClr val="accent5">
                    <a:lumMod val="50000"/>
                  </a:schemeClr>
                </a:solidFill>
                <a:latin typeface="メイリオ" panose="020B0604030504040204" pitchFamily="50" charset="-128"/>
                <a:ea typeface="メイリオ" panose="020B0604030504040204" pitchFamily="50" charset="-128"/>
              </a:rPr>
              <a:t>２</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日</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日</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a:t>
            </a:r>
            <a:r>
              <a:rPr lang="en-US" altLang="ja-JP" sz="1200" dirty="0">
                <a:solidFill>
                  <a:schemeClr val="accent5">
                    <a:lumMod val="50000"/>
                  </a:schemeClr>
                </a:solidFill>
                <a:latin typeface="メイリオ" panose="020B0604030504040204" pitchFamily="50" charset="-128"/>
                <a:ea typeface="メイリオ" panose="020B0604030504040204" pitchFamily="50" charset="-128"/>
              </a:rPr>
              <a:t>8:30</a:t>
            </a:r>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a:t>
            </a:r>
            <a:endParaRPr lang="en-US" altLang="ja-JP" sz="1200" dirty="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1200" dirty="0">
                <a:solidFill>
                  <a:schemeClr val="accent5">
                    <a:lumMod val="50000"/>
                  </a:schemeClr>
                </a:solidFill>
                <a:latin typeface="メイリオ" panose="020B0604030504040204" pitchFamily="50" charset="-128"/>
                <a:ea typeface="メイリオ" panose="020B0604030504040204" pitchFamily="50" charset="-128"/>
              </a:rPr>
              <a:t>ところ　</a:t>
            </a:r>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鹿島総合体育館（Ｂグループ）</a:t>
            </a:r>
            <a:endParaRPr kumimoji="1" lang="en-US" altLang="ja-JP" sz="11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286" name="正方形/長方形 285">
            <a:extLst>
              <a:ext uri="{FF2B5EF4-FFF2-40B4-BE49-F238E27FC236}">
                <a16:creationId xmlns:a16="http://schemas.microsoft.com/office/drawing/2014/main" id="{30A9028B-1031-494F-AF26-9592279D56B0}"/>
              </a:ext>
            </a:extLst>
          </p:cNvPr>
          <p:cNvSpPr/>
          <p:nvPr/>
        </p:nvSpPr>
        <p:spPr>
          <a:xfrm rot="20965882">
            <a:off x="3219559" y="13767651"/>
            <a:ext cx="562766" cy="250739"/>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sp>
        <p:nvSpPr>
          <p:cNvPr id="287" name="正方形/長方形 286">
            <a:extLst>
              <a:ext uri="{FF2B5EF4-FFF2-40B4-BE49-F238E27FC236}">
                <a16:creationId xmlns:a16="http://schemas.microsoft.com/office/drawing/2014/main" id="{BE8E29E0-DB25-4F09-9088-04491A11C54D}"/>
              </a:ext>
            </a:extLst>
          </p:cNvPr>
          <p:cNvSpPr/>
          <p:nvPr/>
        </p:nvSpPr>
        <p:spPr>
          <a:xfrm>
            <a:off x="116251" y="12806733"/>
            <a:ext cx="3217013" cy="79697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n w="76200" cap="flat" cmpd="sng">
                  <a:noFill/>
                  <a:prstDash val="solid"/>
                </a:ln>
                <a:solidFill>
                  <a:srgbClr val="002060"/>
                </a:solidFill>
                <a:latin typeface="メイリオ" panose="020B0604030504040204" pitchFamily="50" charset="-128"/>
                <a:ea typeface="メイリオ" panose="020B0604030504040204" pitchFamily="50" charset="-128"/>
              </a:rPr>
              <a:t> </a:t>
            </a:r>
            <a:r>
              <a:rPr lang="ja-JP" altLang="en-US" sz="1200" b="1" dirty="0">
                <a:ln w="76200" cap="flat" cmpd="sng">
                  <a:noFill/>
                  <a:prstDash val="solid"/>
                </a:ln>
                <a:solidFill>
                  <a:srgbClr val="002060"/>
                </a:solidFill>
                <a:latin typeface="メイリオ" panose="020B0604030504040204" pitchFamily="50" charset="-128"/>
                <a:ea typeface="メイリオ" panose="020B0604030504040204" pitchFamily="50" charset="-128"/>
              </a:rPr>
              <a:t>古江寿会クラブ連合会 </a:t>
            </a:r>
            <a:r>
              <a:rPr lang="ja-JP" altLang="en-US" sz="1600" b="1" dirty="0">
                <a:ln w="76200" cap="flat" cmpd="sng">
                  <a:noFill/>
                  <a:prstDash val="solid"/>
                </a:ln>
                <a:solidFill>
                  <a:srgbClr val="002060"/>
                </a:solidFill>
                <a:latin typeface="メイリオ" panose="020B0604030504040204" pitchFamily="50" charset="-128"/>
                <a:ea typeface="メイリオ" panose="020B0604030504040204" pitchFamily="50" charset="-128"/>
              </a:rPr>
              <a:t>スポーツ大会</a:t>
            </a:r>
            <a:endParaRPr lang="en-US" altLang="ja-JP" sz="20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と   き</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 </a:t>
            </a:r>
            <a:r>
              <a:rPr lang="ja-JP" altLang="en-US" sz="1600" dirty="0">
                <a:solidFill>
                  <a:schemeClr val="accent5">
                    <a:lumMod val="50000"/>
                  </a:schemeClr>
                </a:solidFill>
                <a:latin typeface="メイリオ" panose="020B0604030504040204" pitchFamily="50" charset="-128"/>
                <a:ea typeface="メイリオ" panose="020B0604030504040204" pitchFamily="50" charset="-128"/>
              </a:rPr>
              <a:t>７</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月</a:t>
            </a:r>
            <a:r>
              <a:rPr lang="ja-JP" altLang="en-US" sz="1600" dirty="0">
                <a:solidFill>
                  <a:schemeClr val="accent5">
                    <a:lumMod val="50000"/>
                  </a:schemeClr>
                </a:solidFill>
                <a:latin typeface="メイリオ" panose="020B0604030504040204" pitchFamily="50" charset="-128"/>
                <a:ea typeface="メイリオ" panose="020B0604030504040204" pitchFamily="50" charset="-128"/>
              </a:rPr>
              <a:t>８</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日</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土</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a:t>
            </a:r>
            <a:r>
              <a:rPr lang="en-US" altLang="ja-JP" sz="1200" dirty="0">
                <a:solidFill>
                  <a:schemeClr val="accent5">
                    <a:lumMod val="50000"/>
                  </a:schemeClr>
                </a:solidFill>
                <a:latin typeface="メイリオ" panose="020B0604030504040204" pitchFamily="50" charset="-128"/>
                <a:ea typeface="メイリオ" panose="020B0604030504040204" pitchFamily="50" charset="-128"/>
              </a:rPr>
              <a:t>9:00</a:t>
            </a:r>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a:t>
            </a:r>
            <a:r>
              <a:rPr lang="en-US" altLang="ja-JP" sz="1200" dirty="0">
                <a:solidFill>
                  <a:schemeClr val="accent5">
                    <a:lumMod val="50000"/>
                  </a:schemeClr>
                </a:solidFill>
                <a:latin typeface="メイリオ" panose="020B0604030504040204" pitchFamily="50" charset="-128"/>
                <a:ea typeface="メイリオ" panose="020B0604030504040204" pitchFamily="50" charset="-128"/>
              </a:rPr>
              <a:t>12:00</a:t>
            </a:r>
          </a:p>
          <a:p>
            <a:r>
              <a:rPr kumimoji="1" lang="ja-JP" altLang="en-US" sz="1200" dirty="0">
                <a:solidFill>
                  <a:schemeClr val="accent5">
                    <a:lumMod val="50000"/>
                  </a:schemeClr>
                </a:solidFill>
                <a:latin typeface="メイリオ" panose="020B0604030504040204" pitchFamily="50" charset="-128"/>
                <a:ea typeface="メイリオ" panose="020B0604030504040204" pitchFamily="50" charset="-128"/>
              </a:rPr>
              <a:t>ところ　古江小学校体育館</a:t>
            </a:r>
            <a:endParaRPr kumimoji="1" lang="en-US" altLang="ja-JP" sz="11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288" name="正方形/長方形 287">
            <a:extLst>
              <a:ext uri="{FF2B5EF4-FFF2-40B4-BE49-F238E27FC236}">
                <a16:creationId xmlns:a16="http://schemas.microsoft.com/office/drawing/2014/main" id="{CD16DC92-6A1A-441B-AE4A-1745597D9898}"/>
              </a:ext>
            </a:extLst>
          </p:cNvPr>
          <p:cNvSpPr/>
          <p:nvPr/>
        </p:nvSpPr>
        <p:spPr>
          <a:xfrm>
            <a:off x="140511" y="12021355"/>
            <a:ext cx="3192754" cy="78968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n w="76200" cap="flat" cmpd="sng">
                  <a:noFill/>
                  <a:prstDash val="solid"/>
                </a:ln>
                <a:solidFill>
                  <a:srgbClr val="002060"/>
                </a:solidFill>
                <a:latin typeface="メイリオ" panose="020B0604030504040204" pitchFamily="50" charset="-128"/>
                <a:ea typeface="メイリオ" panose="020B0604030504040204" pitchFamily="50" charset="-128"/>
              </a:rPr>
              <a:t>社会を明るくする運動街頭活動</a:t>
            </a:r>
            <a:endParaRPr lang="en-US" altLang="ja-JP" sz="20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と   き</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 </a:t>
            </a:r>
            <a:r>
              <a:rPr lang="ja-JP" altLang="en-US" sz="1600" dirty="0">
                <a:solidFill>
                  <a:schemeClr val="accent5">
                    <a:lumMod val="50000"/>
                  </a:schemeClr>
                </a:solidFill>
                <a:latin typeface="メイリオ" panose="020B0604030504040204" pitchFamily="50" charset="-128"/>
                <a:ea typeface="メイリオ" panose="020B0604030504040204" pitchFamily="50" charset="-128"/>
              </a:rPr>
              <a:t>７</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月</a:t>
            </a:r>
            <a:r>
              <a:rPr lang="ja-JP" altLang="en-US" sz="1600" dirty="0">
                <a:solidFill>
                  <a:schemeClr val="accent5">
                    <a:lumMod val="50000"/>
                  </a:schemeClr>
                </a:solidFill>
                <a:latin typeface="メイリオ" panose="020B0604030504040204" pitchFamily="50" charset="-128"/>
                <a:ea typeface="メイリオ" panose="020B0604030504040204" pitchFamily="50" charset="-128"/>
              </a:rPr>
              <a:t>３</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日</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月</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)17</a:t>
            </a:r>
            <a:r>
              <a:rPr lang="en-US" altLang="ja-JP" sz="1200" dirty="0">
                <a:solidFill>
                  <a:schemeClr val="accent5">
                    <a:lumMod val="50000"/>
                  </a:schemeClr>
                </a:solidFill>
                <a:latin typeface="メイリオ" panose="020B0604030504040204" pitchFamily="50" charset="-128"/>
                <a:ea typeface="メイリオ" panose="020B0604030504040204" pitchFamily="50" charset="-128"/>
              </a:rPr>
              <a:t>:00</a:t>
            </a:r>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a:t>
            </a:r>
            <a:endParaRPr lang="en-US" altLang="ja-JP" sz="1200" dirty="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1200" dirty="0">
                <a:solidFill>
                  <a:schemeClr val="accent5">
                    <a:lumMod val="50000"/>
                  </a:schemeClr>
                </a:solidFill>
                <a:latin typeface="メイリオ" panose="020B0604030504040204" pitchFamily="50" charset="-128"/>
                <a:ea typeface="メイリオ" panose="020B0604030504040204" pitchFamily="50" charset="-128"/>
              </a:rPr>
              <a:t>ところ　Ａコープふるえ店前</a:t>
            </a:r>
            <a:endParaRPr kumimoji="1" lang="en-US" altLang="ja-JP" sz="11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292" name="正方形/長方形 291">
            <a:extLst>
              <a:ext uri="{FF2B5EF4-FFF2-40B4-BE49-F238E27FC236}">
                <a16:creationId xmlns:a16="http://schemas.microsoft.com/office/drawing/2014/main" id="{BCD41253-61BE-447C-AB29-5E843CE463C8}"/>
              </a:ext>
            </a:extLst>
          </p:cNvPr>
          <p:cNvSpPr/>
          <p:nvPr/>
        </p:nvSpPr>
        <p:spPr>
          <a:xfrm>
            <a:off x="3355274" y="10613144"/>
            <a:ext cx="3090910" cy="192169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00"/>
              </a:lnSpc>
            </a:pPr>
            <a:endParaRPr lang="en-US" altLang="ja-JP" sz="12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r>
              <a:rPr lang="ja-JP" altLang="en-US" sz="1200" b="1" dirty="0">
                <a:ln w="76200" cap="flat" cmpd="sng">
                  <a:noFill/>
                  <a:prstDash val="solid"/>
                </a:ln>
                <a:solidFill>
                  <a:srgbClr val="002060"/>
                </a:solidFill>
                <a:latin typeface="メイリオ" panose="020B0604030504040204" pitchFamily="50" charset="-128"/>
                <a:ea typeface="メイリオ" panose="020B0604030504040204" pitchFamily="50" charset="-128"/>
              </a:rPr>
              <a:t>古江子ども会</a:t>
            </a:r>
            <a:endParaRPr lang="en-US" altLang="ja-JP" sz="12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r>
              <a:rPr lang="ja-JP" altLang="en-US" sz="1600" b="1" dirty="0">
                <a:ln w="76200" cap="flat" cmpd="sng">
                  <a:noFill/>
                  <a:prstDash val="solid"/>
                </a:ln>
                <a:solidFill>
                  <a:srgbClr val="002060"/>
                </a:solidFill>
                <a:latin typeface="メイリオ" panose="020B0604030504040204" pitchFamily="50" charset="-128"/>
                <a:ea typeface="メイリオ" panose="020B0604030504040204" pitchFamily="50" charset="-128"/>
              </a:rPr>
              <a:t>ペットボトルロケット打上大会</a:t>
            </a:r>
            <a:endParaRPr lang="en-US" altLang="ja-JP" sz="16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と   き</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 </a:t>
            </a:r>
            <a:r>
              <a:rPr lang="ja-JP" altLang="en-US" sz="1600" dirty="0">
                <a:solidFill>
                  <a:schemeClr val="accent5">
                    <a:lumMod val="50000"/>
                  </a:schemeClr>
                </a:solidFill>
                <a:latin typeface="メイリオ" panose="020B0604030504040204" pitchFamily="50" charset="-128"/>
                <a:ea typeface="メイリオ" panose="020B0604030504040204" pitchFamily="50" charset="-128"/>
              </a:rPr>
              <a:t>７</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月</a:t>
            </a:r>
            <a:r>
              <a:rPr lang="en-US" altLang="ja-JP" sz="1600" dirty="0">
                <a:solidFill>
                  <a:schemeClr val="accent5">
                    <a:lumMod val="50000"/>
                  </a:schemeClr>
                </a:solidFill>
                <a:latin typeface="メイリオ" panose="020B0604030504040204" pitchFamily="50" charset="-128"/>
                <a:ea typeface="メイリオ" panose="020B0604030504040204" pitchFamily="50" charset="-128"/>
              </a:rPr>
              <a:t>9</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日</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日</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a:t>
            </a:r>
            <a:r>
              <a:rPr lang="en-US" altLang="ja-JP" sz="1200" dirty="0">
                <a:solidFill>
                  <a:schemeClr val="accent5">
                    <a:lumMod val="50000"/>
                  </a:schemeClr>
                </a:solidFill>
                <a:latin typeface="メイリオ" panose="020B0604030504040204" pitchFamily="50" charset="-128"/>
                <a:ea typeface="メイリオ" panose="020B0604030504040204" pitchFamily="50" charset="-128"/>
              </a:rPr>
              <a:t>8:30</a:t>
            </a:r>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a:t>
            </a:r>
            <a:r>
              <a:rPr lang="en-US" altLang="ja-JP" sz="1200" dirty="0">
                <a:solidFill>
                  <a:schemeClr val="accent5">
                    <a:lumMod val="50000"/>
                  </a:schemeClr>
                </a:solidFill>
                <a:latin typeface="メイリオ" panose="020B0604030504040204" pitchFamily="50" charset="-128"/>
                <a:ea typeface="メイリオ" panose="020B0604030504040204" pitchFamily="50" charset="-128"/>
              </a:rPr>
              <a:t>12:45</a:t>
            </a:r>
          </a:p>
          <a:p>
            <a:r>
              <a:rPr kumimoji="1" lang="ja-JP" altLang="en-US" sz="1200" dirty="0">
                <a:solidFill>
                  <a:schemeClr val="accent5">
                    <a:lumMod val="50000"/>
                  </a:schemeClr>
                </a:solidFill>
                <a:latin typeface="メイリオ" panose="020B0604030504040204" pitchFamily="50" charset="-128"/>
                <a:ea typeface="メイリオ" panose="020B0604030504040204" pitchFamily="50" charset="-128"/>
              </a:rPr>
              <a:t>ところ　ロケット製作：古江公民館</a:t>
            </a:r>
            <a:endParaRPr kumimoji="1" lang="en-US" altLang="ja-JP" sz="1200" dirty="0">
              <a:solidFill>
                <a:schemeClr val="accent5">
                  <a:lumMod val="50000"/>
                </a:schemeClr>
              </a:solidFill>
              <a:latin typeface="メイリオ" panose="020B0604030504040204" pitchFamily="50" charset="-128"/>
              <a:ea typeface="メイリオ" panose="020B0604030504040204" pitchFamily="50" charset="-128"/>
            </a:endParaRPr>
          </a:p>
          <a:p>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　　　　打ち上げ：古江小学校校庭</a:t>
            </a:r>
            <a:endParaRPr lang="en-US" altLang="ja-JP" sz="1000" dirty="0">
              <a:solidFill>
                <a:schemeClr val="accent5">
                  <a:lumMod val="50000"/>
                </a:schemeClr>
              </a:solidFill>
              <a:latin typeface="メイリオ" panose="020B0604030504040204" pitchFamily="50" charset="-128"/>
              <a:ea typeface="メイリオ" panose="020B0604030504040204" pitchFamily="50" charset="-128"/>
            </a:endParaRPr>
          </a:p>
          <a:p>
            <a:pPr>
              <a:lnSpc>
                <a:spcPts val="1600"/>
              </a:lnSpc>
              <a:spcBef>
                <a:spcPts val="1200"/>
              </a:spcBef>
            </a:pPr>
            <a:r>
              <a:rPr lang="ja-JP" altLang="en-US" sz="1600" b="1" dirty="0">
                <a:ln w="76200" cap="flat" cmpd="sng">
                  <a:noFill/>
                  <a:prstDash val="solid"/>
                </a:ln>
                <a:solidFill>
                  <a:srgbClr val="002060"/>
                </a:solidFill>
                <a:latin typeface="メイリオ" panose="020B0604030504040204" pitchFamily="50" charset="-128"/>
                <a:ea typeface="メイリオ" panose="020B0604030504040204" pitchFamily="50" charset="-128"/>
              </a:rPr>
              <a:t>宍道湖しじみ採り体験学習</a:t>
            </a:r>
            <a:endParaRPr lang="en-US" altLang="ja-JP" sz="16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と   き</a:t>
            </a:r>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 </a:t>
            </a:r>
            <a:r>
              <a:rPr lang="ja-JP" altLang="en-US" sz="1400" dirty="0">
                <a:solidFill>
                  <a:schemeClr val="accent5">
                    <a:lumMod val="50000"/>
                  </a:schemeClr>
                </a:solidFill>
                <a:latin typeface="メイリオ" panose="020B0604030504040204" pitchFamily="50" charset="-128"/>
                <a:ea typeface="メイリオ" panose="020B0604030504040204" pitchFamily="50" charset="-128"/>
              </a:rPr>
              <a:t>７</a:t>
            </a:r>
            <a:r>
              <a:rPr lang="ja-JP" altLang="en-US" sz="1050" dirty="0">
                <a:solidFill>
                  <a:schemeClr val="accent5">
                    <a:lumMod val="50000"/>
                  </a:schemeClr>
                </a:solidFill>
                <a:latin typeface="メイリオ" panose="020B0604030504040204" pitchFamily="50" charset="-128"/>
                <a:ea typeface="メイリオ" panose="020B0604030504040204" pitchFamily="50" charset="-128"/>
              </a:rPr>
              <a:t>月</a:t>
            </a:r>
            <a:r>
              <a:rPr lang="en-US" altLang="ja-JP" sz="1400" dirty="0">
                <a:solidFill>
                  <a:schemeClr val="accent5">
                    <a:lumMod val="50000"/>
                  </a:schemeClr>
                </a:solidFill>
                <a:latin typeface="メイリオ" panose="020B0604030504040204" pitchFamily="50" charset="-128"/>
                <a:ea typeface="メイリオ" panose="020B0604030504040204" pitchFamily="50" charset="-128"/>
              </a:rPr>
              <a:t>29</a:t>
            </a:r>
            <a:r>
              <a:rPr lang="ja-JP" altLang="en-US" sz="1050" dirty="0">
                <a:solidFill>
                  <a:schemeClr val="accent5">
                    <a:lumMod val="50000"/>
                  </a:schemeClr>
                </a:solidFill>
                <a:latin typeface="メイリオ" panose="020B0604030504040204" pitchFamily="50" charset="-128"/>
                <a:ea typeface="メイリオ" panose="020B0604030504040204" pitchFamily="50" charset="-128"/>
              </a:rPr>
              <a:t>日</a:t>
            </a:r>
            <a:r>
              <a:rPr lang="en-US" altLang="ja-JP" sz="1050"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050" dirty="0">
                <a:solidFill>
                  <a:schemeClr val="accent5">
                    <a:lumMod val="50000"/>
                  </a:schemeClr>
                </a:solidFill>
                <a:latin typeface="メイリオ" panose="020B0604030504040204" pitchFamily="50" charset="-128"/>
                <a:ea typeface="メイリオ" panose="020B0604030504040204" pitchFamily="50" charset="-128"/>
              </a:rPr>
              <a:t>土</a:t>
            </a:r>
            <a:r>
              <a:rPr lang="en-US" altLang="ja-JP" sz="1050" dirty="0">
                <a:solidFill>
                  <a:schemeClr val="accent5">
                    <a:lumMod val="50000"/>
                  </a:schemeClr>
                </a:solidFill>
                <a:latin typeface="メイリオ" panose="020B0604030504040204" pitchFamily="50" charset="-128"/>
                <a:ea typeface="メイリオ" panose="020B0604030504040204" pitchFamily="50" charset="-128"/>
              </a:rPr>
              <a:t>)</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8:30</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10:30</a:t>
            </a:r>
          </a:p>
          <a:p>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ところ　満願寺下（西浜佐陀町）</a:t>
            </a:r>
            <a:endParaRPr lang="en-US" altLang="ja-JP" sz="1100"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293" name="正方形/長方形 292">
            <a:extLst>
              <a:ext uri="{FF2B5EF4-FFF2-40B4-BE49-F238E27FC236}">
                <a16:creationId xmlns:a16="http://schemas.microsoft.com/office/drawing/2014/main" id="{E5BDA5A8-EB00-4268-9551-848A5A0A51FF}"/>
              </a:ext>
            </a:extLst>
          </p:cNvPr>
          <p:cNvSpPr/>
          <p:nvPr/>
        </p:nvSpPr>
        <p:spPr>
          <a:xfrm>
            <a:off x="116251" y="13606833"/>
            <a:ext cx="3225483" cy="9154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n w="76200" cap="flat" cmpd="sng">
                  <a:noFill/>
                  <a:prstDash val="solid"/>
                </a:ln>
                <a:solidFill>
                  <a:srgbClr val="002060"/>
                </a:solidFill>
                <a:latin typeface="メイリオ" panose="020B0604030504040204" pitchFamily="50" charset="-128"/>
                <a:ea typeface="メイリオ" panose="020B0604030504040204" pitchFamily="50" charset="-128"/>
              </a:rPr>
              <a:t> 福祉推進員研修会</a:t>
            </a:r>
            <a:endParaRPr lang="en-US" altLang="ja-JP" sz="20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と   き</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 </a:t>
            </a:r>
            <a:r>
              <a:rPr lang="ja-JP" altLang="en-US" sz="1600" dirty="0">
                <a:solidFill>
                  <a:schemeClr val="accent5">
                    <a:lumMod val="50000"/>
                  </a:schemeClr>
                </a:solidFill>
                <a:latin typeface="メイリオ" panose="020B0604030504040204" pitchFamily="50" charset="-128"/>
                <a:ea typeface="メイリオ" panose="020B0604030504040204" pitchFamily="50" charset="-128"/>
              </a:rPr>
              <a:t>７</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月</a:t>
            </a:r>
            <a:r>
              <a:rPr lang="en-US" altLang="ja-JP" sz="1600" dirty="0">
                <a:solidFill>
                  <a:schemeClr val="accent5">
                    <a:lumMod val="50000"/>
                  </a:schemeClr>
                </a:solidFill>
                <a:latin typeface="メイリオ" panose="020B0604030504040204" pitchFamily="50" charset="-128"/>
                <a:ea typeface="メイリオ" panose="020B0604030504040204" pitchFamily="50" charset="-128"/>
              </a:rPr>
              <a:t>20</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日</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木</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a:t>
            </a:r>
            <a:r>
              <a:rPr lang="en-US" altLang="ja-JP" sz="1200" dirty="0">
                <a:solidFill>
                  <a:schemeClr val="accent5">
                    <a:lumMod val="50000"/>
                  </a:schemeClr>
                </a:solidFill>
                <a:latin typeface="メイリオ" panose="020B0604030504040204" pitchFamily="50" charset="-128"/>
                <a:ea typeface="メイリオ" panose="020B0604030504040204" pitchFamily="50" charset="-128"/>
              </a:rPr>
              <a:t>10:00</a:t>
            </a:r>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a:t>
            </a:r>
            <a:endParaRPr lang="en-US" altLang="ja-JP" sz="1200" dirty="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1200" dirty="0">
                <a:solidFill>
                  <a:schemeClr val="accent5">
                    <a:lumMod val="50000"/>
                  </a:schemeClr>
                </a:solidFill>
                <a:latin typeface="メイリオ" panose="020B0604030504040204" pitchFamily="50" charset="-128"/>
                <a:ea typeface="メイリオ" panose="020B0604030504040204" pitchFamily="50" charset="-128"/>
              </a:rPr>
              <a:t>ところ　古江公民館</a:t>
            </a:r>
            <a:endParaRPr kumimoji="1" lang="en-US" altLang="ja-JP" sz="1200" dirty="0">
              <a:solidFill>
                <a:schemeClr val="accent5">
                  <a:lumMod val="50000"/>
                </a:schemeClr>
              </a:solidFill>
              <a:latin typeface="メイリオ" panose="020B0604030504040204" pitchFamily="50" charset="-128"/>
              <a:ea typeface="メイリオ" panose="020B0604030504040204" pitchFamily="50" charset="-128"/>
            </a:endParaRPr>
          </a:p>
          <a:p>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内　容　「認知症」について</a:t>
            </a:r>
            <a:endParaRPr kumimoji="1" lang="en-US" altLang="ja-JP" sz="1100"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294" name="正方形/長方形 293">
            <a:extLst>
              <a:ext uri="{FF2B5EF4-FFF2-40B4-BE49-F238E27FC236}">
                <a16:creationId xmlns:a16="http://schemas.microsoft.com/office/drawing/2014/main" id="{D48F7D6F-3157-48CB-ABA5-D537C0E4A082}"/>
              </a:ext>
            </a:extLst>
          </p:cNvPr>
          <p:cNvSpPr/>
          <p:nvPr/>
        </p:nvSpPr>
        <p:spPr>
          <a:xfrm>
            <a:off x="3363765" y="12561485"/>
            <a:ext cx="3082419" cy="121388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n w="76200" cap="flat" cmpd="sng">
                  <a:noFill/>
                  <a:prstDash val="solid"/>
                </a:ln>
                <a:solidFill>
                  <a:srgbClr val="002060"/>
                </a:solidFill>
                <a:latin typeface="メイリオ" panose="020B0604030504040204" pitchFamily="50" charset="-128"/>
                <a:ea typeface="メイリオ" panose="020B0604030504040204" pitchFamily="50" charset="-128"/>
              </a:rPr>
              <a:t> あったかスクラム事業</a:t>
            </a:r>
            <a:endParaRPr lang="en-US" altLang="ja-JP" sz="20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と   き</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 </a:t>
            </a:r>
            <a:r>
              <a:rPr lang="ja-JP" altLang="en-US" sz="1600" dirty="0">
                <a:solidFill>
                  <a:schemeClr val="accent5">
                    <a:lumMod val="50000"/>
                  </a:schemeClr>
                </a:solidFill>
                <a:latin typeface="メイリオ" panose="020B0604030504040204" pitchFamily="50" charset="-128"/>
                <a:ea typeface="メイリオ" panose="020B0604030504040204" pitchFamily="50" charset="-128"/>
              </a:rPr>
              <a:t>７</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月</a:t>
            </a:r>
            <a:r>
              <a:rPr lang="en-US" altLang="ja-JP" sz="1600" dirty="0">
                <a:solidFill>
                  <a:schemeClr val="accent5">
                    <a:lumMod val="50000"/>
                  </a:schemeClr>
                </a:solidFill>
                <a:latin typeface="メイリオ" panose="020B0604030504040204" pitchFamily="50" charset="-128"/>
                <a:ea typeface="メイリオ" panose="020B0604030504040204" pitchFamily="50" charset="-128"/>
              </a:rPr>
              <a:t>30</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日</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日</a:t>
            </a:r>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a:t>
            </a:r>
            <a:r>
              <a:rPr lang="en-US" altLang="ja-JP" sz="1200" dirty="0">
                <a:solidFill>
                  <a:schemeClr val="accent5">
                    <a:lumMod val="50000"/>
                  </a:schemeClr>
                </a:solidFill>
                <a:latin typeface="メイリオ" panose="020B0604030504040204" pitchFamily="50" charset="-128"/>
                <a:ea typeface="メイリオ" panose="020B0604030504040204" pitchFamily="50" charset="-128"/>
              </a:rPr>
              <a:t>10:00</a:t>
            </a:r>
            <a:r>
              <a:rPr lang="ja-JP" altLang="en-US" sz="1200" dirty="0">
                <a:solidFill>
                  <a:schemeClr val="accent5">
                    <a:lumMod val="50000"/>
                  </a:schemeClr>
                </a:solidFill>
                <a:latin typeface="メイリオ" panose="020B0604030504040204" pitchFamily="50" charset="-128"/>
                <a:ea typeface="メイリオ" panose="020B0604030504040204" pitchFamily="50" charset="-128"/>
              </a:rPr>
              <a:t>～</a:t>
            </a:r>
            <a:endParaRPr lang="en-US" altLang="ja-JP" sz="1200" dirty="0">
              <a:solidFill>
                <a:schemeClr val="accent5">
                  <a:lumMod val="50000"/>
                </a:schemeClr>
              </a:solidFill>
              <a:latin typeface="メイリオ" panose="020B0604030504040204" pitchFamily="50" charset="-128"/>
              <a:ea typeface="メイリオ" panose="020B0604030504040204" pitchFamily="50" charset="-128"/>
            </a:endParaRPr>
          </a:p>
          <a:p>
            <a:r>
              <a:rPr kumimoji="1" lang="ja-JP" altLang="en-US" sz="1200" dirty="0">
                <a:solidFill>
                  <a:schemeClr val="accent5">
                    <a:lumMod val="50000"/>
                  </a:schemeClr>
                </a:solidFill>
                <a:latin typeface="メイリオ" panose="020B0604030504040204" pitchFamily="50" charset="-128"/>
                <a:ea typeface="メイリオ" panose="020B0604030504040204" pitchFamily="50" charset="-128"/>
              </a:rPr>
              <a:t>ところ　古江公民館</a:t>
            </a:r>
          </a:p>
          <a:p>
            <a:r>
              <a:rPr kumimoji="1" lang="ja-JP" altLang="en-US" sz="1100" dirty="0">
                <a:solidFill>
                  <a:schemeClr val="accent5">
                    <a:lumMod val="50000"/>
                  </a:schemeClr>
                </a:solidFill>
                <a:latin typeface="メイリオ" panose="020B0604030504040204" pitchFamily="50" charset="-128"/>
                <a:ea typeface="メイリオ" panose="020B0604030504040204" pitchFamily="50" charset="-128"/>
              </a:rPr>
              <a:t>内　容　 クリニカルアートワークショップ</a:t>
            </a:r>
            <a:endParaRPr kumimoji="1" lang="en-US" altLang="ja-JP" sz="1100" dirty="0">
              <a:solidFill>
                <a:schemeClr val="accent5">
                  <a:lumMod val="50000"/>
                </a:schemeClr>
              </a:solidFill>
              <a:latin typeface="メイリオ" panose="020B0604030504040204" pitchFamily="50" charset="-128"/>
              <a:ea typeface="メイリオ" panose="020B0604030504040204" pitchFamily="50" charset="-128"/>
            </a:endParaRPr>
          </a:p>
          <a:p>
            <a:r>
              <a:rPr lang="en-US" altLang="ja-JP" sz="1100" dirty="0">
                <a:solidFill>
                  <a:schemeClr val="accent5">
                    <a:lumMod val="50000"/>
                  </a:schemeClr>
                </a:solidFill>
                <a:latin typeface="メイリオ" panose="020B0604030504040204" pitchFamily="50" charset="-128"/>
                <a:ea typeface="メイリオ" panose="020B0604030504040204" pitchFamily="50" charset="-128"/>
              </a:rPr>
              <a:t>             </a:t>
            </a:r>
            <a:r>
              <a:rPr lang="ja-JP" altLang="en-US" sz="1100" dirty="0">
                <a:solidFill>
                  <a:schemeClr val="accent5">
                    <a:lumMod val="50000"/>
                  </a:schemeClr>
                </a:solidFill>
                <a:latin typeface="メイリオ" panose="020B0604030504040204" pitchFamily="50" charset="-128"/>
                <a:ea typeface="メイリオ" panose="020B0604030504040204" pitchFamily="50" charset="-128"/>
              </a:rPr>
              <a:t>「貝殻レリーフ」</a:t>
            </a:r>
            <a:endParaRPr kumimoji="1" lang="en-US" altLang="ja-JP" sz="1100"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7879660" y="5540054"/>
            <a:ext cx="2726803" cy="1631216"/>
          </a:xfrm>
          <a:prstGeom prst="rect">
            <a:avLst/>
          </a:prstGeom>
          <a:solidFill>
            <a:srgbClr val="CCFFFF">
              <a:alpha val="40000"/>
            </a:srgbClr>
          </a:solidFill>
        </p:spPr>
        <p:txBody>
          <a:bodyPr wrap="square" rtlCol="0">
            <a:spAutoFit/>
          </a:bodyPr>
          <a:lstStyle/>
          <a:p>
            <a:pPr>
              <a:lnSpc>
                <a:spcPts val="1500"/>
              </a:lnSpc>
            </a:pPr>
            <a:r>
              <a:rPr lang="ja-JP" altLang="en-US" sz="105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古江公民館は、今年度、古江小学校３年生の皆さんと総合的な学習の時間「公民館プロジェクト」で交流させていただくことになりました。このたびその一環として、お茶会を開催します。</a:t>
            </a:r>
            <a:endParaRPr lang="en-US" altLang="ja-JP" sz="1100" dirty="0">
              <a:latin typeface="メイリオ" panose="020B0604030504040204" pitchFamily="50" charset="-128"/>
              <a:ea typeface="メイリオ" panose="020B0604030504040204" pitchFamily="50" charset="-128"/>
            </a:endParaRPr>
          </a:p>
          <a:p>
            <a:pPr>
              <a:lnSpc>
                <a:spcPts val="1500"/>
              </a:lnSpc>
            </a:pPr>
            <a:r>
              <a:rPr kumimoji="1" lang="ja-JP" altLang="en-US" sz="1100" dirty="0">
                <a:latin typeface="メイリオ" panose="020B0604030504040204" pitchFamily="50" charset="-128"/>
                <a:ea typeface="メイリオ" panose="020B0604030504040204" pitchFamily="50" charset="-128"/>
              </a:rPr>
              <a:t>　地域の皆様とのなごやかな交流の場に</a:t>
            </a:r>
            <a:r>
              <a:rPr lang="ja-JP" altLang="en-US" sz="1100" dirty="0">
                <a:latin typeface="メイリオ" panose="020B0604030504040204" pitchFamily="50" charset="-128"/>
                <a:ea typeface="メイリオ" panose="020B0604030504040204" pitchFamily="50" charset="-128"/>
              </a:rPr>
              <a:t>なりますように、お誘いあわせの上ご参加いただきますようご案内いたします。</a:t>
            </a:r>
            <a:endParaRPr kumimoji="1" lang="ja-JP" altLang="en-US" sz="1100" dirty="0">
              <a:latin typeface="メイリオ" panose="020B0604030504040204" pitchFamily="50" charset="-128"/>
              <a:ea typeface="メイリオ" panose="020B0604030504040204" pitchFamily="50" charset="-128"/>
            </a:endParaRPr>
          </a:p>
        </p:txBody>
      </p:sp>
      <p:sp>
        <p:nvSpPr>
          <p:cNvPr id="303" name="正方形/長方形 302">
            <a:extLst>
              <a:ext uri="{FF2B5EF4-FFF2-40B4-BE49-F238E27FC236}">
                <a16:creationId xmlns:a16="http://schemas.microsoft.com/office/drawing/2014/main" id="{BFC34453-0709-4F0C-AD95-D3CE544F6A2C}"/>
              </a:ext>
            </a:extLst>
          </p:cNvPr>
          <p:cNvSpPr/>
          <p:nvPr/>
        </p:nvSpPr>
        <p:spPr>
          <a:xfrm>
            <a:off x="6699792" y="10759102"/>
            <a:ext cx="3770324" cy="1725877"/>
          </a:xfrm>
          <a:prstGeom prst="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400" b="1" dirty="0">
                <a:ln w="76200" cap="flat" cmpd="sng">
                  <a:noFill/>
                  <a:prstDash val="solid"/>
                </a:ln>
                <a:solidFill>
                  <a:srgbClr val="002060"/>
                </a:solidFill>
                <a:latin typeface="メイリオ" panose="020B0604030504040204" pitchFamily="50" charset="-128"/>
                <a:ea typeface="メイリオ" panose="020B0604030504040204" pitchFamily="50" charset="-128"/>
              </a:rPr>
              <a:t>古江公民館　子ども育成部からお知らせ</a:t>
            </a:r>
            <a:endParaRPr lang="en-US" altLang="ja-JP" sz="14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pPr>
              <a:spcBef>
                <a:spcPts val="600"/>
              </a:spcBef>
            </a:pPr>
            <a:r>
              <a:rPr lang="ja-JP" altLang="en-US" sz="1200" b="1" dirty="0">
                <a:ln w="76200" cap="flat" cmpd="sng">
                  <a:noFill/>
                  <a:prstDash val="solid"/>
                </a:ln>
                <a:solidFill>
                  <a:srgbClr val="002060"/>
                </a:solidFill>
                <a:latin typeface="メイリオ" panose="020B0604030504040204" pitchFamily="50" charset="-128"/>
                <a:ea typeface="メイリオ" panose="020B0604030504040204" pitchFamily="50" charset="-128"/>
              </a:rPr>
              <a:t>　　</a:t>
            </a:r>
            <a:r>
              <a:rPr lang="ja-JP" altLang="en-US" sz="1400" b="1" dirty="0">
                <a:ln w="76200" cap="flat" cmpd="sng">
                  <a:noFill/>
                  <a:prstDash val="solid"/>
                </a:ln>
                <a:solidFill>
                  <a:srgbClr val="002060"/>
                </a:solidFill>
                <a:latin typeface="メイリオ" panose="020B0604030504040204" pitchFamily="50" charset="-128"/>
                <a:ea typeface="メイリオ" panose="020B0604030504040204" pitchFamily="50" charset="-128"/>
              </a:rPr>
              <a:t>　　　</a:t>
            </a:r>
            <a:r>
              <a:rPr lang="en-US" altLang="ja-JP" sz="1600" b="1" dirty="0">
                <a:ln w="76200" cap="flat" cmpd="sng">
                  <a:noFill/>
                  <a:prstDash val="solid"/>
                </a:ln>
                <a:solidFill>
                  <a:srgbClr val="002060"/>
                </a:solidFill>
                <a:latin typeface="メイリオ" panose="020B0604030504040204" pitchFamily="50" charset="-128"/>
                <a:ea typeface="メイリオ" panose="020B0604030504040204" pitchFamily="50" charset="-128"/>
              </a:rPr>
              <a:t>『</a:t>
            </a:r>
            <a:r>
              <a:rPr lang="ja-JP" altLang="en-US" sz="1600" b="1" dirty="0">
                <a:ln w="76200" cap="flat" cmpd="sng">
                  <a:noFill/>
                  <a:prstDash val="solid"/>
                </a:ln>
                <a:solidFill>
                  <a:srgbClr val="002060"/>
                </a:solidFill>
                <a:latin typeface="メイリオ" panose="020B0604030504040204" pitchFamily="50" charset="-128"/>
                <a:ea typeface="メイリオ" panose="020B0604030504040204" pitchFamily="50" charset="-128"/>
              </a:rPr>
              <a:t>夏休み子ども公民館</a:t>
            </a:r>
            <a:r>
              <a:rPr lang="en-US" altLang="ja-JP" sz="1600" b="1" dirty="0">
                <a:ln w="76200" cap="flat" cmpd="sng">
                  <a:noFill/>
                  <a:prstDash val="solid"/>
                </a:ln>
                <a:solidFill>
                  <a:srgbClr val="002060"/>
                </a:solidFill>
                <a:latin typeface="メイリオ" panose="020B0604030504040204" pitchFamily="50" charset="-128"/>
                <a:ea typeface="メイリオ" panose="020B0604030504040204" pitchFamily="50" charset="-128"/>
              </a:rPr>
              <a:t>』</a:t>
            </a:r>
          </a:p>
          <a:p>
            <a:r>
              <a:rPr lang="ja-JP" altLang="en-US" sz="1600" b="1" dirty="0">
                <a:ln w="76200" cap="flat" cmpd="sng">
                  <a:noFill/>
                  <a:prstDash val="solid"/>
                </a:ln>
                <a:solidFill>
                  <a:srgbClr val="002060"/>
                </a:solidFill>
                <a:latin typeface="メイリオ" panose="020B0604030504040204" pitchFamily="50" charset="-128"/>
                <a:ea typeface="メイリオ" panose="020B0604030504040204" pitchFamily="50" charset="-128"/>
              </a:rPr>
              <a:t>　　　　　　　今年も開催します！</a:t>
            </a:r>
            <a:endParaRPr lang="en-US" altLang="ja-JP" sz="1600" b="1"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r>
              <a:rPr lang="ja-JP" altLang="en-US" sz="1200" b="1" dirty="0">
                <a:ln w="76200" cap="flat" cmpd="sng">
                  <a:noFill/>
                  <a:prstDash val="solid"/>
                </a:ln>
                <a:solidFill>
                  <a:srgbClr val="002060"/>
                </a:solidFill>
                <a:latin typeface="メイリオ" panose="020B0604030504040204" pitchFamily="50" charset="-128"/>
                <a:ea typeface="メイリオ" panose="020B0604030504040204" pitchFamily="50" charset="-128"/>
              </a:rPr>
              <a:t>　</a:t>
            </a:r>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rPr>
              <a:t>古江公民館では、手作り行灯教室、そうめん流し、松江高専 出張講座などを計画しています。詳しい内容は、学校から配付されるチラシでお知らせします。　</a:t>
            </a:r>
            <a:endPar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endParaRPr>
          </a:p>
          <a:p>
            <a:r>
              <a:rPr lang="ja-JP" altLang="en-US" sz="1200" dirty="0">
                <a:ln w="76200" cap="flat" cmpd="sng">
                  <a:noFill/>
                  <a:prstDash val="solid"/>
                </a:ln>
                <a:solidFill>
                  <a:srgbClr val="002060"/>
                </a:solidFill>
                <a:latin typeface="メイリオ" panose="020B0604030504040204" pitchFamily="50" charset="-128"/>
                <a:ea typeface="メイリオ" panose="020B0604030504040204" pitchFamily="50" charset="-128"/>
              </a:rPr>
              <a:t>　　　　　　　</a:t>
            </a:r>
            <a:r>
              <a:rPr lang="ja-JP" altLang="en-US" sz="1050" dirty="0">
                <a:ln w="76200" cap="flat" cmpd="sng">
                  <a:noFill/>
                  <a:prstDash val="solid"/>
                </a:ln>
                <a:solidFill>
                  <a:srgbClr val="002060"/>
                </a:solidFill>
                <a:latin typeface="メイリオ" panose="020B0604030504040204" pitchFamily="50" charset="-128"/>
                <a:ea typeface="メイリオ" panose="020B0604030504040204" pitchFamily="50" charset="-128"/>
              </a:rPr>
              <a:t>問い合わせ先　古江公民館📞</a:t>
            </a:r>
            <a:r>
              <a:rPr lang="en-US" altLang="ja-JP" sz="1050" dirty="0">
                <a:ln w="76200" cap="flat" cmpd="sng">
                  <a:noFill/>
                  <a:prstDash val="solid"/>
                </a:ln>
                <a:solidFill>
                  <a:srgbClr val="002060"/>
                </a:solidFill>
                <a:latin typeface="メイリオ" panose="020B0604030504040204" pitchFamily="50" charset="-128"/>
                <a:ea typeface="メイリオ" panose="020B0604030504040204" pitchFamily="50" charset="-128"/>
              </a:rPr>
              <a:t>36</a:t>
            </a:r>
            <a:r>
              <a:rPr lang="ja-JP" altLang="en-US" sz="1050" dirty="0">
                <a:ln w="76200" cap="flat" cmpd="sng">
                  <a:noFill/>
                  <a:prstDash val="solid"/>
                </a:ln>
                <a:solidFill>
                  <a:srgbClr val="002060"/>
                </a:solidFill>
                <a:latin typeface="メイリオ" panose="020B0604030504040204" pitchFamily="50" charset="-128"/>
                <a:ea typeface="メイリオ" panose="020B0604030504040204" pitchFamily="50" charset="-128"/>
              </a:rPr>
              <a:t>－</a:t>
            </a:r>
            <a:r>
              <a:rPr lang="en-US" altLang="ja-JP" sz="1050" dirty="0">
                <a:ln w="76200" cap="flat" cmpd="sng">
                  <a:noFill/>
                  <a:prstDash val="solid"/>
                </a:ln>
                <a:solidFill>
                  <a:srgbClr val="002060"/>
                </a:solidFill>
                <a:latin typeface="メイリオ" panose="020B0604030504040204" pitchFamily="50" charset="-128"/>
                <a:ea typeface="メイリオ" panose="020B0604030504040204" pitchFamily="50" charset="-128"/>
              </a:rPr>
              <a:t>8054</a:t>
            </a:r>
            <a:endParaRPr lang="en-US" altLang="ja-JP" sz="1200" dirty="0">
              <a:ln w="76200" cap="flat" cmpd="sng">
                <a:noFill/>
                <a:prstDash val="solid"/>
              </a:ln>
              <a:solidFill>
                <a:srgbClr val="002060"/>
              </a:solidFill>
              <a:latin typeface="メイリオ" panose="020B0604030504040204" pitchFamily="50" charset="-128"/>
              <a:ea typeface="メイリオ" panose="020B0604030504040204" pitchFamily="50" charset="-128"/>
            </a:endParaRPr>
          </a:p>
        </p:txBody>
      </p:sp>
      <p:sp>
        <p:nvSpPr>
          <p:cNvPr id="476" name="テキスト ボックス 475">
            <a:extLst>
              <a:ext uri="{FF2B5EF4-FFF2-40B4-BE49-F238E27FC236}">
                <a16:creationId xmlns:a16="http://schemas.microsoft.com/office/drawing/2014/main" id="{317BEC47-8976-4352-BF56-5EA9D6E81977}"/>
              </a:ext>
            </a:extLst>
          </p:cNvPr>
          <p:cNvSpPr txBox="1"/>
          <p:nvPr/>
        </p:nvSpPr>
        <p:spPr>
          <a:xfrm rot="20760769">
            <a:off x="6795800" y="11126444"/>
            <a:ext cx="1107316" cy="261610"/>
          </a:xfrm>
          <a:prstGeom prst="rect">
            <a:avLst/>
          </a:prstGeom>
          <a:noFill/>
        </p:spPr>
        <p:txBody>
          <a:bodyPr wrap="square" rtlCol="0">
            <a:spAutoFit/>
          </a:bodyPr>
          <a:lstStyle/>
          <a:p>
            <a:r>
              <a:rPr lang="ja-JP" altLang="en-US" sz="1050" b="1" dirty="0">
                <a:ln w="76200" cap="flat" cmpd="sng">
                  <a:noFill/>
                  <a:prstDash val="solid"/>
                </a:ln>
                <a:solidFill>
                  <a:srgbClr val="002060"/>
                </a:solidFill>
                <a:latin typeface="メイリオ" panose="020B0604030504040204" pitchFamily="50" charset="-128"/>
                <a:ea typeface="メイリオ" panose="020B0604030504040204" pitchFamily="50" charset="-128"/>
              </a:rPr>
              <a:t>ふるえっ子</a:t>
            </a:r>
            <a:endParaRPr kumimoji="1" lang="ja-JP" altLang="en-US" sz="1050" dirty="0"/>
          </a:p>
        </p:txBody>
      </p:sp>
      <p:sp>
        <p:nvSpPr>
          <p:cNvPr id="304" name="テキスト ボックス 303">
            <a:extLst>
              <a:ext uri="{FF2B5EF4-FFF2-40B4-BE49-F238E27FC236}">
                <a16:creationId xmlns:a16="http://schemas.microsoft.com/office/drawing/2014/main" id="{5B5ACF3A-FC55-4317-A725-D89776232588}"/>
              </a:ext>
            </a:extLst>
          </p:cNvPr>
          <p:cNvSpPr txBox="1"/>
          <p:nvPr/>
        </p:nvSpPr>
        <p:spPr>
          <a:xfrm rot="20689243">
            <a:off x="6977503" y="11260923"/>
            <a:ext cx="948410" cy="246221"/>
          </a:xfrm>
          <a:prstGeom prst="rect">
            <a:avLst/>
          </a:prstGeom>
          <a:noFill/>
        </p:spPr>
        <p:txBody>
          <a:bodyPr wrap="square" rtlCol="0">
            <a:spAutoFit/>
          </a:bodyPr>
          <a:lstStyle/>
          <a:p>
            <a:r>
              <a:rPr lang="ja-JP" altLang="en-US" sz="1000" b="1" dirty="0">
                <a:ln w="76200" cap="flat" cmpd="sng">
                  <a:noFill/>
                  <a:prstDash val="solid"/>
                </a:ln>
                <a:solidFill>
                  <a:srgbClr val="002060"/>
                </a:solidFill>
                <a:latin typeface="メイリオ" panose="020B0604030504040204" pitchFamily="50" charset="-128"/>
                <a:ea typeface="メイリオ" panose="020B0604030504040204" pitchFamily="50" charset="-128"/>
              </a:rPr>
              <a:t>チャレンジ</a:t>
            </a:r>
            <a:endParaRPr kumimoji="1" lang="ja-JP" altLang="en-US" sz="1000" dirty="0"/>
          </a:p>
        </p:txBody>
      </p:sp>
      <p:pic>
        <p:nvPicPr>
          <p:cNvPr id="17" name="図 16">
            <a:extLst>
              <a:ext uri="{FF2B5EF4-FFF2-40B4-BE49-F238E27FC236}">
                <a16:creationId xmlns:a16="http://schemas.microsoft.com/office/drawing/2014/main" id="{38318CEB-FD2A-4D70-BF76-B258DBDBEF72}"/>
              </a:ext>
            </a:extLst>
          </p:cNvPr>
          <p:cNvPicPr>
            <a:picLocks noChangeAspect="1"/>
          </p:cNvPicPr>
          <p:nvPr/>
        </p:nvPicPr>
        <p:blipFill>
          <a:blip r:embed="rId21" cstate="print">
            <a:extLst>
              <a:ext uri="{BEBA8EAE-BF5A-486C-A8C5-ECC9F3942E4B}">
                <a14:imgProps xmlns:a14="http://schemas.microsoft.com/office/drawing/2010/main">
                  <a14:imgLayer r:embed="rId22">
                    <a14:imgEffect>
                      <a14:saturation sat="400000"/>
                    </a14:imgEffect>
                  </a14:imgLayer>
                </a14:imgProps>
              </a:ext>
              <a:ext uri="{28A0092B-C50C-407E-A947-70E740481C1C}">
                <a14:useLocalDpi xmlns:a14="http://schemas.microsoft.com/office/drawing/2010/main" val="0"/>
              </a:ext>
            </a:extLst>
          </a:blip>
          <a:stretch>
            <a:fillRect/>
          </a:stretch>
        </p:blipFill>
        <p:spPr>
          <a:xfrm>
            <a:off x="8151010" y="7130295"/>
            <a:ext cx="1238537" cy="1238537"/>
          </a:xfrm>
          <a:prstGeom prst="rect">
            <a:avLst/>
          </a:prstGeom>
        </p:spPr>
      </p:pic>
      <p:sp>
        <p:nvSpPr>
          <p:cNvPr id="151" name="吹き出し: 円形 150">
            <a:extLst>
              <a:ext uri="{FF2B5EF4-FFF2-40B4-BE49-F238E27FC236}">
                <a16:creationId xmlns:a16="http://schemas.microsoft.com/office/drawing/2014/main" id="{AF45FC03-2B09-4794-B92B-3D38816DD19B}"/>
              </a:ext>
            </a:extLst>
          </p:cNvPr>
          <p:cNvSpPr/>
          <p:nvPr/>
        </p:nvSpPr>
        <p:spPr>
          <a:xfrm>
            <a:off x="8734840" y="7109679"/>
            <a:ext cx="965029" cy="643724"/>
          </a:xfrm>
          <a:prstGeom prst="wedgeEllipseCallout">
            <a:avLst>
              <a:gd name="adj1" fmla="val -54109"/>
              <a:gd name="adj2" fmla="val 303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吹き出し: 円形 153">
            <a:extLst>
              <a:ext uri="{FF2B5EF4-FFF2-40B4-BE49-F238E27FC236}">
                <a16:creationId xmlns:a16="http://schemas.microsoft.com/office/drawing/2014/main" id="{99DFA35B-C51D-471E-A445-C11292C0EBB7}"/>
              </a:ext>
            </a:extLst>
          </p:cNvPr>
          <p:cNvSpPr/>
          <p:nvPr/>
        </p:nvSpPr>
        <p:spPr>
          <a:xfrm>
            <a:off x="9498234" y="7291251"/>
            <a:ext cx="1088549" cy="917883"/>
          </a:xfrm>
          <a:prstGeom prst="wedgeEllipseCallout">
            <a:avLst>
              <a:gd name="adj1" fmla="val -65872"/>
              <a:gd name="adj2" fmla="val 26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CBA7A749-1970-405F-A756-EF976351BDDC}"/>
              </a:ext>
            </a:extLst>
          </p:cNvPr>
          <p:cNvSpPr txBox="1"/>
          <p:nvPr/>
        </p:nvSpPr>
        <p:spPr>
          <a:xfrm>
            <a:off x="8735624" y="7189908"/>
            <a:ext cx="958557" cy="553998"/>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参加料は無料、申込みも不要です。</a:t>
            </a:r>
          </a:p>
        </p:txBody>
      </p:sp>
      <p:sp>
        <p:nvSpPr>
          <p:cNvPr id="157" name="テキスト ボックス 156">
            <a:extLst>
              <a:ext uri="{FF2B5EF4-FFF2-40B4-BE49-F238E27FC236}">
                <a16:creationId xmlns:a16="http://schemas.microsoft.com/office/drawing/2014/main" id="{DA9A00DF-E127-4846-B772-F5AE93500A99}"/>
              </a:ext>
            </a:extLst>
          </p:cNvPr>
          <p:cNvSpPr txBox="1"/>
          <p:nvPr/>
        </p:nvSpPr>
        <p:spPr>
          <a:xfrm>
            <a:off x="9508892" y="7452029"/>
            <a:ext cx="1135749" cy="707886"/>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流派、作法などは問いません。お気軽にご参加ください。</a:t>
            </a:r>
          </a:p>
        </p:txBody>
      </p:sp>
      <p:pic>
        <p:nvPicPr>
          <p:cNvPr id="21" name="図 20">
            <a:extLst>
              <a:ext uri="{FF2B5EF4-FFF2-40B4-BE49-F238E27FC236}">
                <a16:creationId xmlns:a16="http://schemas.microsoft.com/office/drawing/2014/main" id="{252930C5-062F-4BE0-97B1-3506C3A997E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5400000">
            <a:off x="5344794" y="5675680"/>
            <a:ext cx="2641081" cy="2346451"/>
          </a:xfrm>
          <a:prstGeom prst="rect">
            <a:avLst/>
          </a:prstGeom>
          <a:effectLst>
            <a:glow rad="139700">
              <a:schemeClr val="accent4">
                <a:satMod val="175000"/>
                <a:alpha val="40000"/>
              </a:schemeClr>
            </a:glow>
          </a:effectLst>
        </p:spPr>
      </p:pic>
      <p:sp>
        <p:nvSpPr>
          <p:cNvPr id="30" name="テキスト ボックス 29"/>
          <p:cNvSpPr txBox="1"/>
          <p:nvPr/>
        </p:nvSpPr>
        <p:spPr>
          <a:xfrm>
            <a:off x="6109211" y="6721864"/>
            <a:ext cx="1623129" cy="569387"/>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７</a:t>
            </a:r>
            <a:r>
              <a:rPr lang="ja-JP" altLang="ja-JP" sz="1200" b="1" dirty="0">
                <a:latin typeface="メイリオ" panose="020B0604030504040204" pitchFamily="50" charset="-128"/>
                <a:ea typeface="メイリオ" panose="020B0604030504040204" pitchFamily="50" charset="-128"/>
              </a:rPr>
              <a:t>月</a:t>
            </a:r>
            <a:r>
              <a:rPr lang="en-US" altLang="ja-JP" sz="2000" b="1" dirty="0">
                <a:latin typeface="メイリオ" panose="020B0604030504040204" pitchFamily="50" charset="-128"/>
                <a:ea typeface="メイリオ" panose="020B0604030504040204" pitchFamily="50" charset="-128"/>
              </a:rPr>
              <a:t>10</a:t>
            </a:r>
            <a:r>
              <a:rPr lang="ja-JP" altLang="ja-JP" sz="1100" b="1" dirty="0">
                <a:latin typeface="メイリオ" panose="020B0604030504040204" pitchFamily="50" charset="-128"/>
                <a:ea typeface="メイリオ" panose="020B0604030504040204" pitchFamily="50" charset="-128"/>
              </a:rPr>
              <a:t>日</a:t>
            </a:r>
            <a:r>
              <a:rPr lang="ja-JP" altLang="en-US" sz="1100" b="1" dirty="0">
                <a:latin typeface="メイリオ" panose="020B0604030504040204" pitchFamily="50" charset="-128"/>
                <a:ea typeface="メイリオ" panose="020B0604030504040204" pitchFamily="50" charset="-128"/>
              </a:rPr>
              <a:t>（月）</a:t>
            </a:r>
            <a:endParaRPr lang="en-US" altLang="ja-JP" sz="1100" b="1"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　</a:t>
            </a:r>
            <a:r>
              <a:rPr lang="en-US" altLang="ja-JP" sz="1100" b="1" dirty="0">
                <a:latin typeface="メイリオ" panose="020B0604030504040204" pitchFamily="50" charset="-128"/>
                <a:ea typeface="メイリオ" panose="020B0604030504040204" pitchFamily="50" charset="-128"/>
              </a:rPr>
              <a:t>10:00</a:t>
            </a:r>
            <a:r>
              <a:rPr lang="ja-JP" altLang="en-US" sz="1100" b="1" dirty="0">
                <a:latin typeface="メイリオ" panose="020B0604030504040204" pitchFamily="50" charset="-128"/>
                <a:ea typeface="メイリオ" panose="020B0604030504040204" pitchFamily="50" charset="-128"/>
              </a:rPr>
              <a:t>～</a:t>
            </a:r>
            <a:r>
              <a:rPr lang="en-US" altLang="ja-JP" sz="1100" b="1" dirty="0">
                <a:latin typeface="メイリオ" panose="020B0604030504040204" pitchFamily="50" charset="-128"/>
                <a:ea typeface="メイリオ" panose="020B0604030504040204" pitchFamily="50" charset="-128"/>
              </a:rPr>
              <a:t>11:30</a:t>
            </a:r>
            <a:endParaRPr kumimoji="1" lang="ja-JP" altLang="en-US" sz="1800" dirty="0">
              <a:latin typeface="メイリオ" panose="020B0604030504040204" pitchFamily="50" charset="-128"/>
              <a:ea typeface="メイリオ" panose="020B0604030504040204" pitchFamily="50" charset="-128"/>
            </a:endParaRPr>
          </a:p>
        </p:txBody>
      </p:sp>
      <p:sp>
        <p:nvSpPr>
          <p:cNvPr id="254" name="テキスト ボックス 253"/>
          <p:cNvSpPr txBox="1"/>
          <p:nvPr/>
        </p:nvSpPr>
        <p:spPr>
          <a:xfrm>
            <a:off x="6120273" y="7283434"/>
            <a:ext cx="1405436"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古江公民館</a:t>
            </a:r>
            <a:endParaRPr kumimoji="1" lang="ja-JP" altLang="en-US" sz="1600" dirty="0">
              <a:latin typeface="メイリオ" panose="020B0604030504040204" pitchFamily="50" charset="-128"/>
              <a:ea typeface="メイリオ" panose="020B0604030504040204" pitchFamily="50" charset="-128"/>
            </a:endParaRPr>
          </a:p>
        </p:txBody>
      </p:sp>
      <p:grpSp>
        <p:nvGrpSpPr>
          <p:cNvPr id="469" name="グループ化 468">
            <a:extLst>
              <a:ext uri="{FF2B5EF4-FFF2-40B4-BE49-F238E27FC236}">
                <a16:creationId xmlns:a16="http://schemas.microsoft.com/office/drawing/2014/main" id="{2B8458F2-4ABD-4E50-AFAB-F1BB1BBFB815}"/>
              </a:ext>
            </a:extLst>
          </p:cNvPr>
          <p:cNvGrpSpPr/>
          <p:nvPr/>
        </p:nvGrpSpPr>
        <p:grpSpPr>
          <a:xfrm>
            <a:off x="5554750" y="6715078"/>
            <a:ext cx="607859" cy="893053"/>
            <a:chOff x="3271202" y="8220562"/>
            <a:chExt cx="607859" cy="860095"/>
          </a:xfrm>
        </p:grpSpPr>
        <p:grpSp>
          <p:nvGrpSpPr>
            <p:cNvPr id="468" name="グループ化 467">
              <a:extLst>
                <a:ext uri="{FF2B5EF4-FFF2-40B4-BE49-F238E27FC236}">
                  <a16:creationId xmlns:a16="http://schemas.microsoft.com/office/drawing/2014/main" id="{8FEC271B-72E9-421E-9AD4-93354919150D}"/>
                </a:ext>
              </a:extLst>
            </p:cNvPr>
            <p:cNvGrpSpPr/>
            <p:nvPr/>
          </p:nvGrpSpPr>
          <p:grpSpPr>
            <a:xfrm>
              <a:off x="3271202" y="8220562"/>
              <a:ext cx="607859" cy="860095"/>
              <a:chOff x="2948498" y="6802342"/>
              <a:chExt cx="607859" cy="860095"/>
            </a:xfrm>
          </p:grpSpPr>
          <p:sp>
            <p:nvSpPr>
              <p:cNvPr id="295" name="円/楕円 142">
                <a:extLst>
                  <a:ext uri="{FF2B5EF4-FFF2-40B4-BE49-F238E27FC236}">
                    <a16:creationId xmlns:a16="http://schemas.microsoft.com/office/drawing/2014/main" id="{0A503593-0F7B-4B45-970F-E02E97B86C2B}"/>
                  </a:ext>
                </a:extLst>
              </p:cNvPr>
              <p:cNvSpPr/>
              <p:nvPr/>
            </p:nvSpPr>
            <p:spPr>
              <a:xfrm>
                <a:off x="3035861" y="7245730"/>
                <a:ext cx="466912" cy="4167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295">
                <a:extLst>
                  <a:ext uri="{FF2B5EF4-FFF2-40B4-BE49-F238E27FC236}">
                    <a16:creationId xmlns:a16="http://schemas.microsoft.com/office/drawing/2014/main" id="{488C5052-D5A1-4FB1-876A-8D7EF71C9ECB}"/>
                  </a:ext>
                </a:extLst>
              </p:cNvPr>
              <p:cNvSpPr/>
              <p:nvPr/>
            </p:nvSpPr>
            <p:spPr>
              <a:xfrm rot="21048886">
                <a:off x="2948498" y="7327443"/>
                <a:ext cx="607859" cy="242523"/>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accent6">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accent6">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sp>
            <p:nvSpPr>
              <p:cNvPr id="297" name="円/楕円 130">
                <a:extLst>
                  <a:ext uri="{FF2B5EF4-FFF2-40B4-BE49-F238E27FC236}">
                    <a16:creationId xmlns:a16="http://schemas.microsoft.com/office/drawing/2014/main" id="{BB7EF12E-A308-4F34-B23C-F24A223A289D}"/>
                  </a:ext>
                </a:extLst>
              </p:cNvPr>
              <p:cNvSpPr/>
              <p:nvPr/>
            </p:nvSpPr>
            <p:spPr>
              <a:xfrm>
                <a:off x="3024881" y="6802342"/>
                <a:ext cx="475825" cy="4479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8" name="正方形/長方形 297">
              <a:extLst>
                <a:ext uri="{FF2B5EF4-FFF2-40B4-BE49-F238E27FC236}">
                  <a16:creationId xmlns:a16="http://schemas.microsoft.com/office/drawing/2014/main" id="{FEA3A988-70A0-4499-AB49-3E75A24B48C4}"/>
                </a:ext>
              </a:extLst>
            </p:cNvPr>
            <p:cNvSpPr/>
            <p:nvPr/>
          </p:nvSpPr>
          <p:spPr>
            <a:xfrm rot="20965882">
              <a:off x="3294389" y="8291441"/>
              <a:ext cx="569387" cy="266773"/>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accent6">
                      <a:lumMod val="50000"/>
                    </a:schemeClr>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grpSp>
      <p:sp>
        <p:nvSpPr>
          <p:cNvPr id="18" name="吹き出し: 円形 17">
            <a:extLst>
              <a:ext uri="{FF2B5EF4-FFF2-40B4-BE49-F238E27FC236}">
                <a16:creationId xmlns:a16="http://schemas.microsoft.com/office/drawing/2014/main" id="{799D0443-5FF3-41BB-A7D6-09E614158541}"/>
              </a:ext>
            </a:extLst>
          </p:cNvPr>
          <p:cNvSpPr/>
          <p:nvPr/>
        </p:nvSpPr>
        <p:spPr>
          <a:xfrm>
            <a:off x="7274937" y="7138680"/>
            <a:ext cx="885335" cy="662348"/>
          </a:xfrm>
          <a:prstGeom prst="wedgeEllipseCallout">
            <a:avLst>
              <a:gd name="adj1" fmla="val 57644"/>
              <a:gd name="adj2" fmla="val 115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a:extLst>
              <a:ext uri="{FF2B5EF4-FFF2-40B4-BE49-F238E27FC236}">
                <a16:creationId xmlns:a16="http://schemas.microsoft.com/office/drawing/2014/main" id="{5E8FD9F1-FEF7-43C6-89E5-F7BA8C342914}"/>
              </a:ext>
            </a:extLst>
          </p:cNvPr>
          <p:cNvSpPr txBox="1"/>
          <p:nvPr/>
        </p:nvSpPr>
        <p:spPr>
          <a:xfrm>
            <a:off x="7321900" y="7201903"/>
            <a:ext cx="874639" cy="553998"/>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どなたでもご参加いただけます。</a:t>
            </a:r>
          </a:p>
        </p:txBody>
      </p:sp>
      <p:pic>
        <p:nvPicPr>
          <p:cNvPr id="224" name="図 223">
            <a:extLst>
              <a:ext uri="{FF2B5EF4-FFF2-40B4-BE49-F238E27FC236}">
                <a16:creationId xmlns:a16="http://schemas.microsoft.com/office/drawing/2014/main" id="{33B19FB8-B303-4F6A-BE84-4FDB13FA38CB}"/>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5269805" y="5383392"/>
            <a:ext cx="1382362" cy="1582326"/>
          </a:xfrm>
          <a:prstGeom prst="rect">
            <a:avLst/>
          </a:prstGeom>
        </p:spPr>
      </p:pic>
      <p:sp>
        <p:nvSpPr>
          <p:cNvPr id="467" name="テキスト ボックス 466">
            <a:extLst>
              <a:ext uri="{FF2B5EF4-FFF2-40B4-BE49-F238E27FC236}">
                <a16:creationId xmlns:a16="http://schemas.microsoft.com/office/drawing/2014/main" id="{E55BE51E-D4EC-4F7F-93A3-AED17E5BAEEE}"/>
              </a:ext>
            </a:extLst>
          </p:cNvPr>
          <p:cNvSpPr txBox="1"/>
          <p:nvPr/>
        </p:nvSpPr>
        <p:spPr>
          <a:xfrm>
            <a:off x="5655397" y="5925021"/>
            <a:ext cx="2088637" cy="769441"/>
          </a:xfrm>
          <a:prstGeom prst="rect">
            <a:avLst/>
          </a:prstGeom>
          <a:noFill/>
        </p:spPr>
        <p:txBody>
          <a:bodyPr wrap="square" rtlCol="0">
            <a:spAutoFit/>
          </a:bodyPr>
          <a:lstStyle/>
          <a:p>
            <a:pPr algn="ctr"/>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古江大茶会</a:t>
            </a:r>
            <a:r>
              <a:rPr kumimoji="1" lang="en-US" altLang="ja-JP" sz="2400" b="1" dirty="0">
                <a:latin typeface="メイリオ" panose="020B0604030504040204" pitchFamily="50" charset="-128"/>
                <a:ea typeface="メイリオ" panose="020B0604030504040204" pitchFamily="50" charset="-128"/>
              </a:rPr>
              <a:t>｣</a:t>
            </a:r>
          </a:p>
          <a:p>
            <a:pPr algn="ctr"/>
            <a:r>
              <a:rPr kumimoji="1" lang="ja-JP" altLang="en-US" sz="2000" b="1" dirty="0">
                <a:latin typeface="メイリオ" panose="020B0604030504040204" pitchFamily="50" charset="-128"/>
                <a:ea typeface="メイリオ" panose="020B0604030504040204" pitchFamily="50" charset="-128"/>
              </a:rPr>
              <a:t>開催の</a:t>
            </a:r>
            <a:r>
              <a:rPr lang="ja-JP" altLang="en-US" sz="2000" b="1" dirty="0">
                <a:latin typeface="メイリオ" panose="020B0604030504040204" pitchFamily="50" charset="-128"/>
                <a:ea typeface="メイリオ" panose="020B0604030504040204" pitchFamily="50" charset="-128"/>
              </a:rPr>
              <a:t>ご案内</a:t>
            </a:r>
            <a:endParaRPr kumimoji="1" lang="ja-JP" altLang="en-US" sz="2000" b="1" dirty="0">
              <a:latin typeface="メイリオ" panose="020B0604030504040204" pitchFamily="50" charset="-128"/>
              <a:ea typeface="メイリオ" panose="020B0604030504040204" pitchFamily="50" charset="-128"/>
            </a:endParaRPr>
          </a:p>
        </p:txBody>
      </p:sp>
      <p:pic>
        <p:nvPicPr>
          <p:cNvPr id="166" name="図 165" descr="C:\Users\huruek-001\AppData\Local\Microsoft\Windows\INetCache\Content.Word\821989.jpg">
            <a:extLst>
              <a:ext uri="{FF2B5EF4-FFF2-40B4-BE49-F238E27FC236}">
                <a16:creationId xmlns:a16="http://schemas.microsoft.com/office/drawing/2014/main" id="{64DB9CDD-4E31-4A68-A289-DF9DB459C8DD}"/>
              </a:ext>
            </a:extLst>
          </p:cNvPr>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t="49811" r="49200" b="24791"/>
          <a:stretch/>
        </p:blipFill>
        <p:spPr bwMode="auto">
          <a:xfrm>
            <a:off x="277062" y="10187615"/>
            <a:ext cx="2742565" cy="981075"/>
          </a:xfrm>
          <a:prstGeom prst="rect">
            <a:avLst/>
          </a:prstGeom>
          <a:noFill/>
          <a:ln>
            <a:noFill/>
          </a:ln>
          <a:extLst>
            <a:ext uri="{53640926-AAD7-44D8-BBD7-CCE9431645EC}">
              <a14:shadowObscured xmlns:a14="http://schemas.microsoft.com/office/drawing/2010/main"/>
            </a:ext>
          </a:extLst>
        </p:spPr>
      </p:pic>
      <p:sp>
        <p:nvSpPr>
          <p:cNvPr id="230" name="テキスト ボックス 229">
            <a:extLst>
              <a:ext uri="{FF2B5EF4-FFF2-40B4-BE49-F238E27FC236}">
                <a16:creationId xmlns:a16="http://schemas.microsoft.com/office/drawing/2014/main" id="{63DBD560-C792-4ECB-82AF-5DE77C7A342B}"/>
              </a:ext>
            </a:extLst>
          </p:cNvPr>
          <p:cNvSpPr txBox="1"/>
          <p:nvPr/>
        </p:nvSpPr>
        <p:spPr>
          <a:xfrm>
            <a:off x="600075" y="10517181"/>
            <a:ext cx="2033096" cy="338554"/>
          </a:xfrm>
          <a:prstGeom prst="rect">
            <a:avLst/>
          </a:prstGeom>
          <a:solidFill>
            <a:schemeClr val="bg1"/>
          </a:solid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rPr>
              <a:t>7</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8</a:t>
            </a:r>
            <a:r>
              <a:rPr kumimoji="1" lang="ja-JP" altLang="en-US" sz="1400" b="1" dirty="0">
                <a:latin typeface="メイリオ" panose="020B0604030504040204" pitchFamily="50" charset="-128"/>
                <a:ea typeface="メイリオ" panose="020B0604030504040204" pitchFamily="50" charset="-128"/>
              </a:rPr>
              <a:t>月の主な地域活動</a:t>
            </a:r>
          </a:p>
        </p:txBody>
      </p:sp>
      <p:sp>
        <p:nvSpPr>
          <p:cNvPr id="231" name="正方形/長方形 230">
            <a:extLst>
              <a:ext uri="{FF2B5EF4-FFF2-40B4-BE49-F238E27FC236}">
                <a16:creationId xmlns:a16="http://schemas.microsoft.com/office/drawing/2014/main" id="{4227AC74-8B69-43DA-9DBD-CF9C93FF3E56}"/>
              </a:ext>
            </a:extLst>
          </p:cNvPr>
          <p:cNvSpPr/>
          <p:nvPr/>
        </p:nvSpPr>
        <p:spPr>
          <a:xfrm>
            <a:off x="3363765" y="13775366"/>
            <a:ext cx="3082419" cy="708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メイリオ" panose="020B0604030504040204" pitchFamily="50" charset="-128"/>
              <a:ea typeface="メイリオ" panose="020B0604030504040204" pitchFamily="50" charset="-128"/>
            </a:endParaRPr>
          </a:p>
        </p:txBody>
      </p:sp>
      <p:sp>
        <p:nvSpPr>
          <p:cNvPr id="175" name="正方形/長方形 174">
            <a:extLst>
              <a:ext uri="{FF2B5EF4-FFF2-40B4-BE49-F238E27FC236}">
                <a16:creationId xmlns:a16="http://schemas.microsoft.com/office/drawing/2014/main" id="{6A5500A8-89A5-4FE3-A3BB-B2D396EAF95C}"/>
              </a:ext>
            </a:extLst>
          </p:cNvPr>
          <p:cNvSpPr/>
          <p:nvPr/>
        </p:nvSpPr>
        <p:spPr>
          <a:xfrm>
            <a:off x="3846262" y="14058044"/>
            <a:ext cx="2850515" cy="777240"/>
          </a:xfrm>
          <a:prstGeom prst="rect">
            <a:avLst/>
          </a:prstGeom>
          <a:noFill/>
        </p:spPr>
        <p:txBody>
          <a:bodyPr spcFirstLastPara="1" wrap="none" lIns="91440" tIns="45720" rIns="91440" bIns="45720" numCol="1">
            <a:prstTxWarp prst="textArchUp">
              <a:avLst/>
            </a:prstTxWarp>
            <a:spAutoFit/>
          </a:bodyPr>
          <a:lstStyle/>
          <a:p>
            <a:pPr algn="ctr">
              <a:spcAft>
                <a:spcPts val="0"/>
              </a:spcAft>
            </a:pPr>
            <a:r>
              <a:rPr kumimoji="1" lang="ja-JP" sz="2400" kern="1200" dirty="0">
                <a:ln w="6604" cap="flat" cmpd="sng" algn="ctr">
                  <a:solidFill>
                    <a:srgbClr val="ED7D31"/>
                  </a:solidFill>
                  <a:prstDash val="solid"/>
                  <a:round/>
                </a:ln>
                <a:solidFill>
                  <a:srgbClr val="FFFFFF"/>
                </a:solidFill>
                <a:effectLst>
                  <a:outerShdw dist="38100" dir="2700000" algn="tl">
                    <a:schemeClr val="accent2"/>
                  </a:outerShdw>
                </a:effectLst>
                <a:latin typeface="ＭＳ Ｐゴシック" panose="020B0600070205080204" pitchFamily="50" charset="-128"/>
                <a:ea typeface="07にくまるフォント" panose="02000900000000000000" pitchFamily="50" charset="-128"/>
                <a:cs typeface="Times New Roman" panose="02020603050405020304" pitchFamily="18" charset="0"/>
              </a:rPr>
              <a:t>古江健康まつり</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35" name="テキスト ボックス 234">
            <a:extLst>
              <a:ext uri="{FF2B5EF4-FFF2-40B4-BE49-F238E27FC236}">
                <a16:creationId xmlns:a16="http://schemas.microsoft.com/office/drawing/2014/main" id="{4F445F1A-C768-4B57-AC05-4BE3FCF6B578}"/>
              </a:ext>
            </a:extLst>
          </p:cNvPr>
          <p:cNvSpPr txBox="1"/>
          <p:nvPr/>
        </p:nvSpPr>
        <p:spPr>
          <a:xfrm>
            <a:off x="3372018" y="13900575"/>
            <a:ext cx="874586" cy="461665"/>
          </a:xfrm>
          <a:prstGeom prst="rect">
            <a:avLst/>
          </a:prstGeom>
          <a:noFill/>
        </p:spPr>
        <p:txBody>
          <a:bodyPr wrap="square" rtlCol="0">
            <a:spAutoFit/>
          </a:bodyPr>
          <a:lstStyle/>
          <a:p>
            <a:r>
              <a:rPr kumimoji="1" lang="en-US" altLang="ja-JP" sz="2400" b="1" dirty="0">
                <a:solidFill>
                  <a:schemeClr val="bg1"/>
                </a:solidFill>
              </a:rPr>
              <a:t>8/3</a:t>
            </a:r>
            <a:r>
              <a:rPr kumimoji="1" lang="en-US" altLang="ja-JP" sz="1200" b="1" dirty="0">
                <a:solidFill>
                  <a:schemeClr val="bg1"/>
                </a:solidFill>
              </a:rPr>
              <a:t>(</a:t>
            </a:r>
            <a:r>
              <a:rPr kumimoji="1" lang="ja-JP" altLang="en-US" sz="1200" b="1" dirty="0">
                <a:solidFill>
                  <a:schemeClr val="bg1"/>
                </a:solidFill>
              </a:rPr>
              <a:t>木</a:t>
            </a:r>
            <a:r>
              <a:rPr kumimoji="1" lang="en-US" altLang="ja-JP" sz="1200" b="1" dirty="0">
                <a:solidFill>
                  <a:schemeClr val="bg1"/>
                </a:solidFill>
              </a:rPr>
              <a:t>)</a:t>
            </a:r>
            <a:endParaRPr kumimoji="1" lang="ja-JP" altLang="en-US" sz="2400" b="1" dirty="0">
              <a:solidFill>
                <a:schemeClr val="bg1"/>
              </a:solidFill>
            </a:endParaRPr>
          </a:p>
        </p:txBody>
      </p:sp>
      <p:sp>
        <p:nvSpPr>
          <p:cNvPr id="236" name="テキスト ボックス 235">
            <a:extLst>
              <a:ext uri="{FF2B5EF4-FFF2-40B4-BE49-F238E27FC236}">
                <a16:creationId xmlns:a16="http://schemas.microsoft.com/office/drawing/2014/main" id="{7B0D9282-62DE-4F1A-BC1A-E49506F07F41}"/>
              </a:ext>
            </a:extLst>
          </p:cNvPr>
          <p:cNvSpPr txBox="1"/>
          <p:nvPr/>
        </p:nvSpPr>
        <p:spPr>
          <a:xfrm>
            <a:off x="4290005" y="14265851"/>
            <a:ext cx="2268963" cy="246221"/>
          </a:xfrm>
          <a:prstGeom prst="rect">
            <a:avLst/>
          </a:prstGeom>
          <a:noFill/>
        </p:spPr>
        <p:txBody>
          <a:bodyPr wrap="square" rtlCol="0">
            <a:spAutoFit/>
          </a:bodyPr>
          <a:lstStyle/>
          <a:p>
            <a:r>
              <a:rPr kumimoji="1" lang="ja-JP" altLang="en-US" sz="1000" b="1" dirty="0">
                <a:solidFill>
                  <a:schemeClr val="bg1"/>
                </a:solidFill>
                <a:latin typeface="メイリオ" panose="020B0604030504040204" pitchFamily="50" charset="-128"/>
                <a:ea typeface="メイリオ" panose="020B0604030504040204" pitchFamily="50" charset="-128"/>
              </a:rPr>
              <a:t>詳しくはチラシをご覧ください。</a:t>
            </a:r>
          </a:p>
        </p:txBody>
      </p:sp>
      <p:sp>
        <p:nvSpPr>
          <p:cNvPr id="176" name="吹き出し: 円形 175">
            <a:extLst>
              <a:ext uri="{FF2B5EF4-FFF2-40B4-BE49-F238E27FC236}">
                <a16:creationId xmlns:a16="http://schemas.microsoft.com/office/drawing/2014/main" id="{93A67C2E-AE5E-44E9-9C45-7984E1F46390}"/>
              </a:ext>
            </a:extLst>
          </p:cNvPr>
          <p:cNvSpPr/>
          <p:nvPr/>
        </p:nvSpPr>
        <p:spPr>
          <a:xfrm>
            <a:off x="6335797" y="7512291"/>
            <a:ext cx="1114458" cy="811238"/>
          </a:xfrm>
          <a:prstGeom prst="wedgeEllipseCallout">
            <a:avLst>
              <a:gd name="adj1" fmla="val 51065"/>
              <a:gd name="adj2" fmla="val 293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7" name="テキスト ボックス 176">
            <a:extLst>
              <a:ext uri="{FF2B5EF4-FFF2-40B4-BE49-F238E27FC236}">
                <a16:creationId xmlns:a16="http://schemas.microsoft.com/office/drawing/2014/main" id="{8970A17D-F7A1-43E1-A600-26DBC99E3069}"/>
              </a:ext>
            </a:extLst>
          </p:cNvPr>
          <p:cNvSpPr txBox="1"/>
          <p:nvPr/>
        </p:nvSpPr>
        <p:spPr>
          <a:xfrm rot="21161220">
            <a:off x="6393104" y="7636290"/>
            <a:ext cx="1101203" cy="600164"/>
          </a:xfrm>
          <a:prstGeom prst="rect">
            <a:avLst/>
          </a:prstGeom>
          <a:noFill/>
        </p:spPr>
        <p:txBody>
          <a:bodyPr wrap="square" rtlCol="0">
            <a:spAutoFit/>
          </a:bodyPr>
          <a:lstStyle/>
          <a:p>
            <a:r>
              <a:rPr kumimoji="1" lang="ja-JP" altLang="en-US" sz="1100" b="1" dirty="0">
                <a:solidFill>
                  <a:schemeClr val="bg1"/>
                </a:solidFill>
                <a:latin typeface="メイリオ" panose="020B0604030504040204" pitchFamily="50" charset="-128"/>
                <a:ea typeface="メイリオ" panose="020B0604030504040204" pitchFamily="50" charset="-128"/>
              </a:rPr>
              <a:t>古江小</a:t>
            </a:r>
            <a:r>
              <a:rPr kumimoji="1" lang="en-US" altLang="ja-JP" sz="1100" b="1" dirty="0">
                <a:solidFill>
                  <a:schemeClr val="bg1"/>
                </a:solidFill>
                <a:latin typeface="メイリオ" panose="020B0604030504040204" pitchFamily="50" charset="-128"/>
                <a:ea typeface="メイリオ" panose="020B0604030504040204" pitchFamily="50" charset="-128"/>
              </a:rPr>
              <a:t>3</a:t>
            </a:r>
            <a:r>
              <a:rPr kumimoji="1" lang="ja-JP" altLang="en-US" sz="1100" b="1" dirty="0">
                <a:solidFill>
                  <a:schemeClr val="bg1"/>
                </a:solidFill>
                <a:latin typeface="メイリオ" panose="020B0604030504040204" pitchFamily="50" charset="-128"/>
                <a:ea typeface="メイリオ" panose="020B0604030504040204" pitchFamily="50" charset="-128"/>
              </a:rPr>
              <a:t>年生のみなさんのお点前です。</a:t>
            </a:r>
          </a:p>
        </p:txBody>
      </p:sp>
      <p:sp>
        <p:nvSpPr>
          <p:cNvPr id="237" name="吹き出し: 角を丸めた四角形 236">
            <a:extLst>
              <a:ext uri="{FF2B5EF4-FFF2-40B4-BE49-F238E27FC236}">
                <a16:creationId xmlns:a16="http://schemas.microsoft.com/office/drawing/2014/main" id="{430C446B-FCE6-4C63-8EFD-CDD4511E5294}"/>
              </a:ext>
            </a:extLst>
          </p:cNvPr>
          <p:cNvSpPr/>
          <p:nvPr/>
        </p:nvSpPr>
        <p:spPr>
          <a:xfrm rot="21261356">
            <a:off x="3512728" y="7863155"/>
            <a:ext cx="1703904" cy="522534"/>
          </a:xfrm>
          <a:prstGeom prst="wedgeRoundRectCallout">
            <a:avLst>
              <a:gd name="adj1" fmla="val -18971"/>
              <a:gd name="adj2" fmla="val 665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メイリオ" panose="020B0604030504040204" pitchFamily="50" charset="-128"/>
                <a:ea typeface="メイリオ" panose="020B0604030504040204" pitchFamily="50" charset="-128"/>
              </a:rPr>
              <a:t>中学生のお兄さん、お姉さんが来てくれます</a:t>
            </a:r>
            <a:r>
              <a:rPr lang="en-US" altLang="ja-JP" sz="1050" dirty="0">
                <a:solidFill>
                  <a:schemeClr val="tx1"/>
                </a:solidFill>
                <a:latin typeface="ＫＦひま字フェイス" panose="02000600000000000000" pitchFamily="50" charset="-128"/>
                <a:ea typeface="ＫＦひま字フェイス" panose="02000600000000000000" pitchFamily="50" charset="-128"/>
              </a:rPr>
              <a:t>♪</a:t>
            </a:r>
            <a:endParaRPr kumimoji="1" lang="ja-JP" altLang="en-US" sz="1050" dirty="0">
              <a:solidFill>
                <a:schemeClr val="tx1"/>
              </a:solidFill>
              <a:latin typeface="ＫＦひま字フェイス" panose="02000600000000000000" pitchFamily="50" charset="-128"/>
              <a:ea typeface="ＫＦひま字フェイス" panose="02000600000000000000" pitchFamily="50" charset="-128"/>
            </a:endParaRPr>
          </a:p>
        </p:txBody>
      </p:sp>
      <p:pic>
        <p:nvPicPr>
          <p:cNvPr id="239" name="図 238">
            <a:extLst>
              <a:ext uri="{FF2B5EF4-FFF2-40B4-BE49-F238E27FC236}">
                <a16:creationId xmlns:a16="http://schemas.microsoft.com/office/drawing/2014/main" id="{AC189811-B9B1-4B8A-B019-A587FA055269}"/>
              </a:ext>
            </a:extLst>
          </p:cNvPr>
          <p:cNvPicPr>
            <a:picLocks noChangeAspect="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03704" y="5599572"/>
            <a:ext cx="466480" cy="358075"/>
          </a:xfrm>
          <a:prstGeom prst="rect">
            <a:avLst/>
          </a:prstGeom>
        </p:spPr>
      </p:pic>
      <p:pic>
        <p:nvPicPr>
          <p:cNvPr id="185" name="図 184">
            <a:extLst>
              <a:ext uri="{FF2B5EF4-FFF2-40B4-BE49-F238E27FC236}">
                <a16:creationId xmlns:a16="http://schemas.microsoft.com/office/drawing/2014/main" id="{C3D0BAA5-E78D-4070-BF92-71D562D033FD}"/>
              </a:ext>
            </a:extLst>
          </p:cNvPr>
          <p:cNvPicPr>
            <a:picLocks noChangeAspect="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823525" y="5580465"/>
            <a:ext cx="466480" cy="358075"/>
          </a:xfrm>
          <a:prstGeom prst="rect">
            <a:avLst/>
          </a:prstGeom>
        </p:spPr>
      </p:pic>
      <p:pic>
        <p:nvPicPr>
          <p:cNvPr id="243" name="図 242">
            <a:extLst>
              <a:ext uri="{FF2B5EF4-FFF2-40B4-BE49-F238E27FC236}">
                <a16:creationId xmlns:a16="http://schemas.microsoft.com/office/drawing/2014/main" id="{FCB77682-699F-4C96-A9AA-B90CBAFEE1F0}"/>
              </a:ext>
            </a:extLst>
          </p:cNvPr>
          <p:cNvPicPr>
            <a:picLocks noChangeAspect="1"/>
          </p:cNvPicPr>
          <p:nvPr/>
        </p:nvPicPr>
        <p:blipFill>
          <a:blip r:embed="rId27">
            <a:clrChange>
              <a:clrFrom>
                <a:srgbClr val="FFFFFF"/>
              </a:clrFrom>
              <a:clrTo>
                <a:srgbClr val="FFFFFF">
                  <a:alpha val="0"/>
                </a:srgbClr>
              </a:clrTo>
            </a:clrChange>
            <a:extLst>
              <a:ext uri="{BEBA8EAE-BF5A-486C-A8C5-ECC9F3942E4B}">
                <a14:imgProps xmlns:a14="http://schemas.microsoft.com/office/drawing/2010/main">
                  <a14:imgLayer r:embed="rId28">
                    <a14:imgEffect>
                      <a14:artisticPastelsSmooth/>
                    </a14:imgEffect>
                  </a14:imgLayer>
                </a14:imgProps>
              </a:ext>
              <a:ext uri="{28A0092B-C50C-407E-A947-70E740481C1C}">
                <a14:useLocalDpi xmlns:a14="http://schemas.microsoft.com/office/drawing/2010/main" val="0"/>
              </a:ext>
            </a:extLst>
          </a:blip>
          <a:stretch>
            <a:fillRect/>
          </a:stretch>
        </p:blipFill>
        <p:spPr>
          <a:xfrm>
            <a:off x="8327630" y="3652123"/>
            <a:ext cx="2232394" cy="2232394"/>
          </a:xfrm>
          <a:prstGeom prst="rect">
            <a:avLst/>
          </a:prstGeom>
        </p:spPr>
      </p:pic>
    </p:spTree>
    <p:extLst>
      <p:ext uri="{BB962C8B-B14F-4D97-AF65-F5344CB8AC3E}">
        <p14:creationId xmlns:p14="http://schemas.microsoft.com/office/powerpoint/2010/main" val="307477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4A95BEE-9D64-436A-8E59-FAC675D27D74}"/>
              </a:ext>
            </a:extLst>
          </p:cNvPr>
          <p:cNvPicPr>
            <a:picLocks noChangeAspect="1"/>
          </p:cNvPicPr>
          <p:nvPr/>
        </p:nvPicPr>
        <p:blipFill>
          <a:blip r:embed="rId3"/>
          <a:stretch>
            <a:fillRect/>
          </a:stretch>
        </p:blipFill>
        <p:spPr>
          <a:xfrm>
            <a:off x="4703547" y="7794410"/>
            <a:ext cx="4706809" cy="3116958"/>
          </a:xfrm>
          <a:prstGeom prst="rect">
            <a:avLst/>
          </a:prstGeom>
        </p:spPr>
      </p:pic>
      <p:sp>
        <p:nvSpPr>
          <p:cNvPr id="18" name="正方形/長方形 17"/>
          <p:cNvSpPr/>
          <p:nvPr/>
        </p:nvSpPr>
        <p:spPr>
          <a:xfrm>
            <a:off x="7067550" y="10949846"/>
            <a:ext cx="3557437" cy="3775518"/>
          </a:xfrm>
          <a:prstGeom prst="rect">
            <a:avLst/>
          </a:prstGeom>
          <a:gradFill flip="none" rotWithShape="1">
            <a:gsLst>
              <a:gs pos="0">
                <a:srgbClr val="9BFFBC">
                  <a:lumMod val="70000"/>
                  <a:lumOff val="30000"/>
                </a:srgbClr>
              </a:gs>
              <a:gs pos="74000">
                <a:srgbClr val="C5FFD8"/>
              </a:gs>
              <a:gs pos="83000">
                <a:schemeClr val="accent1">
                  <a:lumMod val="45000"/>
                  <a:lumOff val="55000"/>
                </a:schemeClr>
              </a:gs>
              <a:gs pos="100000">
                <a:schemeClr val="accent1">
                  <a:lumMod val="30000"/>
                  <a:lumOff val="70000"/>
                </a:schemeClr>
              </a:gs>
            </a:gsLst>
            <a:lin ang="8100000" scaled="1"/>
            <a:tileRect/>
          </a:gra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49" name="対角する 2 つの角を切り取った四角形 48"/>
          <p:cNvSpPr/>
          <p:nvPr/>
        </p:nvSpPr>
        <p:spPr>
          <a:xfrm>
            <a:off x="7294835" y="10958286"/>
            <a:ext cx="1285213" cy="3638675"/>
          </a:xfrm>
          <a:prstGeom prst="snip2DiagRect">
            <a:avLst>
              <a:gd name="adj1" fmla="val 0"/>
              <a:gd name="adj2" fmla="val 0"/>
            </a:avLst>
          </a:prstGeom>
          <a:noFill/>
          <a:ln w="79375" cmpd="tri">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vert="eaVert" rtlCol="0" anchor="t" anchorCtr="0"/>
          <a:lstStyle/>
          <a:p>
            <a:pPr algn="ctr"/>
            <a:r>
              <a:rPr lang="ja-JP" altLang="en-US" sz="1200" dirty="0">
                <a:ln w="0"/>
                <a:solidFill>
                  <a:schemeClr val="tx1"/>
                </a:solidFill>
                <a:latin typeface="HG明朝E" panose="02020909000000000000" pitchFamily="17" charset="-128"/>
                <a:ea typeface="HG明朝E" panose="02020909000000000000" pitchFamily="17" charset="-128"/>
              </a:rPr>
              <a:t>　</a:t>
            </a:r>
            <a:endParaRPr lang="en-US" altLang="ja-JP" sz="1200" dirty="0">
              <a:ln w="0"/>
              <a:solidFill>
                <a:schemeClr val="tx1"/>
              </a:solidFill>
              <a:latin typeface="HG明朝E" panose="02020909000000000000" pitchFamily="17" charset="-128"/>
              <a:ea typeface="HG明朝E" panose="02020909000000000000" pitchFamily="17" charset="-128"/>
            </a:endParaRPr>
          </a:p>
          <a:p>
            <a:r>
              <a:rPr lang="ja-JP" altLang="en-US" sz="1800" b="1" dirty="0">
                <a:ln w="0"/>
                <a:solidFill>
                  <a:schemeClr val="tx1"/>
                </a:solidFill>
                <a:latin typeface="有澤行書" panose="02000609000000000000" pitchFamily="1" charset="-128"/>
                <a:ea typeface="有澤行書" panose="02000609000000000000" pitchFamily="1" charset="-128"/>
              </a:rPr>
              <a:t>「</a:t>
            </a:r>
            <a:r>
              <a:rPr lang="ja-JP" altLang="ja-JP" sz="1800" b="1" dirty="0">
                <a:ln w="0"/>
                <a:solidFill>
                  <a:schemeClr val="tx1"/>
                </a:solidFill>
                <a:latin typeface="有澤行書" panose="02000609000000000000" pitchFamily="1" charset="-128"/>
                <a:ea typeface="有澤行書" panose="02000609000000000000" pitchFamily="1" charset="-128"/>
              </a:rPr>
              <a:t>ふるえ人権かるた</a:t>
            </a:r>
            <a:r>
              <a:rPr lang="ja-JP" altLang="en-US" sz="1800" b="1" dirty="0">
                <a:ln w="0"/>
                <a:solidFill>
                  <a:schemeClr val="tx1"/>
                </a:solidFill>
                <a:latin typeface="有澤行書" panose="02000609000000000000" pitchFamily="1" charset="-128"/>
                <a:ea typeface="有澤行書" panose="02000609000000000000" pitchFamily="1" charset="-128"/>
              </a:rPr>
              <a:t>」より</a:t>
            </a:r>
            <a:endParaRPr lang="en-US" altLang="ja-JP" sz="1800" b="1" dirty="0">
              <a:ln w="0"/>
              <a:solidFill>
                <a:schemeClr val="tx1"/>
              </a:solidFill>
              <a:latin typeface="有澤行書" panose="02000609000000000000" pitchFamily="1" charset="-128"/>
              <a:ea typeface="有澤行書" panose="02000609000000000000" pitchFamily="1" charset="-128"/>
            </a:endParaRPr>
          </a:p>
          <a:p>
            <a:pPr>
              <a:lnSpc>
                <a:spcPts val="1000"/>
              </a:lnSpc>
            </a:pPr>
            <a:r>
              <a:rPr lang="ja-JP" altLang="en-US" sz="1400" dirty="0">
                <a:ln w="0"/>
                <a:solidFill>
                  <a:schemeClr val="tx1"/>
                </a:solidFill>
                <a:latin typeface="HG明朝E" panose="02020909000000000000" pitchFamily="17" charset="-128"/>
                <a:ea typeface="HG明朝E" panose="02020909000000000000" pitchFamily="17" charset="-128"/>
              </a:rPr>
              <a:t>　</a:t>
            </a:r>
            <a:endParaRPr lang="en-US" altLang="ja-JP" sz="1400" dirty="0">
              <a:ln w="0"/>
              <a:solidFill>
                <a:schemeClr val="tx1"/>
              </a:solidFill>
              <a:latin typeface="HG明朝E" panose="02020909000000000000" pitchFamily="17" charset="-128"/>
              <a:ea typeface="HG明朝E" panose="02020909000000000000" pitchFamily="17" charset="-128"/>
            </a:endParaRPr>
          </a:p>
          <a:p>
            <a:pPr>
              <a:lnSpc>
                <a:spcPts val="2000"/>
              </a:lnSpc>
            </a:pPr>
            <a:r>
              <a:rPr lang="ja-JP" altLang="en-US" sz="1400" dirty="0">
                <a:ln w="0"/>
                <a:solidFill>
                  <a:schemeClr val="tx1"/>
                </a:solidFill>
                <a:latin typeface="HG明朝E" panose="02020909000000000000" pitchFamily="17" charset="-128"/>
                <a:ea typeface="HG明朝E" panose="02020909000000000000" pitchFamily="17" charset="-128"/>
              </a:rPr>
              <a:t>　</a:t>
            </a:r>
            <a:r>
              <a:rPr lang="ja-JP" altLang="en-US" sz="1300" dirty="0">
                <a:ln w="0"/>
                <a:solidFill>
                  <a:schemeClr val="tx1"/>
                </a:solidFill>
                <a:latin typeface="HG明朝E" panose="02020909000000000000" pitchFamily="17" charset="-128"/>
                <a:ea typeface="HG明朝E" panose="02020909000000000000" pitchFamily="17" charset="-128"/>
              </a:rPr>
              <a:t>ゆずりあう　支えあう　地域づくり人づくり　　</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2000"/>
              </a:lnSpc>
            </a:pPr>
            <a:r>
              <a:rPr lang="ja-JP" altLang="en-US" sz="1300" dirty="0">
                <a:ln w="0"/>
                <a:solidFill>
                  <a:schemeClr val="tx1"/>
                </a:solidFill>
                <a:latin typeface="HG明朝E" panose="02020909000000000000" pitchFamily="17" charset="-128"/>
                <a:ea typeface="HG明朝E" panose="02020909000000000000" pitchFamily="17" charset="-128"/>
              </a:rPr>
              <a:t>　    　　　　　　　　　　　　　　</a:t>
            </a:r>
            <a:endParaRPr lang="en-US" altLang="ja-JP" sz="1300" dirty="0">
              <a:ln w="0"/>
              <a:solidFill>
                <a:schemeClr val="tx1"/>
              </a:solidFill>
              <a:latin typeface="HG明朝E" panose="02020909000000000000" pitchFamily="17" charset="-128"/>
              <a:ea typeface="HG明朝E" panose="02020909000000000000" pitchFamily="17" charset="-128"/>
            </a:endParaRPr>
          </a:p>
        </p:txBody>
      </p:sp>
      <p:sp>
        <p:nvSpPr>
          <p:cNvPr id="45" name="対角する 2 つの角を切り取った四角形 44"/>
          <p:cNvSpPr/>
          <p:nvPr/>
        </p:nvSpPr>
        <p:spPr>
          <a:xfrm>
            <a:off x="8574311" y="10930713"/>
            <a:ext cx="2022369" cy="3932947"/>
          </a:xfrm>
          <a:prstGeom prst="snip2DiagRect">
            <a:avLst>
              <a:gd name="adj1" fmla="val 0"/>
              <a:gd name="adj2" fmla="val 1480"/>
            </a:avLst>
          </a:prstGeom>
          <a:noFill/>
          <a:ln w="79375" cmpd="tri">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vert="eaVert" lIns="72000" tIns="72000" rIns="72000" bIns="72000" rtlCol="0" anchor="t" anchorCtr="0"/>
          <a:lstStyle/>
          <a:p>
            <a:r>
              <a:rPr lang="ja-JP" altLang="en-US" sz="1200" dirty="0">
                <a:ln w="0"/>
                <a:solidFill>
                  <a:schemeClr val="tx1"/>
                </a:solidFill>
                <a:latin typeface="HG明朝E" panose="02020909000000000000" pitchFamily="17" charset="-128"/>
                <a:ea typeface="HG明朝E" panose="02020909000000000000" pitchFamily="17" charset="-128"/>
              </a:rPr>
              <a:t>　</a:t>
            </a:r>
            <a:r>
              <a:rPr lang="ja-JP" altLang="en-US" sz="1800" b="1" dirty="0">
                <a:ln w="0"/>
                <a:solidFill>
                  <a:schemeClr val="tx1"/>
                </a:solidFill>
                <a:latin typeface="有澤行書" panose="02000609000000000000" pitchFamily="1" charset="-128"/>
                <a:ea typeface="有澤行書" panose="02000609000000000000" pitchFamily="1" charset="-128"/>
              </a:rPr>
              <a:t>古江吟社六月選集</a:t>
            </a:r>
            <a:endParaRPr lang="en-US" altLang="ja-JP" sz="1800" b="1" dirty="0">
              <a:ln w="0"/>
              <a:solidFill>
                <a:schemeClr val="tx1"/>
              </a:solidFill>
              <a:latin typeface="有澤行書" panose="02000609000000000000" pitchFamily="1" charset="-128"/>
              <a:ea typeface="有澤行書" panose="02000609000000000000" pitchFamily="1" charset="-128"/>
            </a:endParaRPr>
          </a:p>
          <a:p>
            <a:pPr>
              <a:lnSpc>
                <a:spcPts val="3000"/>
              </a:lnSpc>
            </a:pPr>
            <a:r>
              <a:rPr lang="ja-JP" altLang="en-US" sz="1300" dirty="0">
                <a:ln w="0"/>
                <a:solidFill>
                  <a:schemeClr val="tx1"/>
                </a:solidFill>
                <a:latin typeface="HG明朝E" panose="02020909000000000000" pitchFamily="17" charset="-128"/>
                <a:ea typeface="HG明朝E" panose="02020909000000000000" pitchFamily="17" charset="-128"/>
              </a:rPr>
              <a:t>特　選　早苗饗や昔関へと舟詣　　　　　</a:t>
            </a:r>
            <a:r>
              <a:rPr lang="ja-JP" altLang="en-US" sz="1300" dirty="0" err="1">
                <a:ln w="0"/>
                <a:solidFill>
                  <a:schemeClr val="tx1"/>
                </a:solidFill>
                <a:latin typeface="HG明朝E" panose="02020909000000000000" pitchFamily="17" charset="-128"/>
                <a:ea typeface="HG明朝E" panose="02020909000000000000" pitchFamily="17" charset="-128"/>
              </a:rPr>
              <a:t>てつを</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3000"/>
              </a:lnSpc>
            </a:pPr>
            <a:r>
              <a:rPr lang="ja-JP" altLang="en-US" sz="1300" dirty="0">
                <a:ln w="0"/>
                <a:solidFill>
                  <a:schemeClr val="tx1"/>
                </a:solidFill>
                <a:latin typeface="HG明朝E" panose="02020909000000000000" pitchFamily="17" charset="-128"/>
                <a:ea typeface="HG明朝E" panose="02020909000000000000" pitchFamily="17" charset="-128"/>
              </a:rPr>
              <a:t>　　　　ふくよかな母の遺影や花菖蒲　　惠美子</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3000"/>
              </a:lnSpc>
            </a:pPr>
            <a:r>
              <a:rPr lang="ja-JP" altLang="en-US" sz="1300" dirty="0">
                <a:ln w="0"/>
                <a:solidFill>
                  <a:schemeClr val="tx1"/>
                </a:solidFill>
                <a:latin typeface="HG明朝E" panose="02020909000000000000" pitchFamily="17" charset="-128"/>
                <a:ea typeface="HG明朝E" panose="02020909000000000000" pitchFamily="17" charset="-128"/>
              </a:rPr>
              <a:t>　　　　やはらかく袋の中に枇杷熟</a:t>
            </a:r>
            <a:r>
              <a:rPr lang="ja-JP" altLang="en-US" sz="1300" dirty="0" err="1">
                <a:ln w="0"/>
                <a:solidFill>
                  <a:schemeClr val="tx1"/>
                </a:solidFill>
                <a:latin typeface="HG明朝E" panose="02020909000000000000" pitchFamily="17" charset="-128"/>
                <a:ea typeface="HG明朝E" panose="02020909000000000000" pitchFamily="17" charset="-128"/>
              </a:rPr>
              <a:t>るる</a:t>
            </a:r>
            <a:r>
              <a:rPr lang="ja-JP" altLang="en-US" sz="1300" dirty="0">
                <a:ln w="0"/>
                <a:solidFill>
                  <a:schemeClr val="tx1"/>
                </a:solidFill>
                <a:latin typeface="HG明朝E" panose="02020909000000000000" pitchFamily="17" charset="-128"/>
                <a:ea typeface="HG明朝E" panose="02020909000000000000" pitchFamily="17" charset="-128"/>
              </a:rPr>
              <a:t>　龍　郎</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3000"/>
              </a:lnSpc>
            </a:pPr>
            <a:r>
              <a:rPr lang="ja-JP" altLang="en-US" sz="1300" dirty="0">
                <a:ln w="0"/>
                <a:solidFill>
                  <a:schemeClr val="tx1"/>
                </a:solidFill>
                <a:latin typeface="HG明朝E" panose="02020909000000000000" pitchFamily="17" charset="-128"/>
                <a:ea typeface="HG明朝E" panose="02020909000000000000" pitchFamily="17" charset="-128"/>
              </a:rPr>
              <a:t>選者句　声かけて返る会釈や青田晴　　　紫　峰</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2000"/>
              </a:lnSpc>
              <a:spcBef>
                <a:spcPts val="600"/>
              </a:spcBef>
            </a:pPr>
            <a:r>
              <a:rPr lang="ja-JP" altLang="en-US" sz="1300" dirty="0">
                <a:ln w="0"/>
                <a:solidFill>
                  <a:schemeClr val="tx1"/>
                </a:solidFill>
                <a:latin typeface="HG明朝E" panose="02020909000000000000" pitchFamily="17" charset="-128"/>
                <a:ea typeface="HG明朝E" panose="02020909000000000000" pitchFamily="17" charset="-128"/>
              </a:rPr>
              <a:t>　</a:t>
            </a:r>
            <a:endParaRPr lang="en-US" altLang="ja-JP" sz="1300" dirty="0">
              <a:ln w="0"/>
              <a:solidFill>
                <a:schemeClr val="tx1"/>
              </a:solidFill>
              <a:latin typeface="HG明朝E" panose="02020909000000000000" pitchFamily="17" charset="-128"/>
              <a:ea typeface="HG明朝E" panose="02020909000000000000" pitchFamily="17" charset="-128"/>
            </a:endParaRPr>
          </a:p>
          <a:p>
            <a:pPr>
              <a:lnSpc>
                <a:spcPts val="1800"/>
              </a:lnSpc>
            </a:pPr>
            <a:endParaRPr lang="en-US" altLang="ja-JP" sz="1300" dirty="0">
              <a:ln w="0"/>
              <a:solidFill>
                <a:schemeClr val="tx1"/>
              </a:solidFill>
              <a:latin typeface="HG明朝E" panose="02020909000000000000" pitchFamily="17" charset="-128"/>
              <a:ea typeface="HG明朝E" panose="02020909000000000000" pitchFamily="17" charset="-128"/>
            </a:endParaRPr>
          </a:p>
        </p:txBody>
      </p:sp>
      <p:grpSp>
        <p:nvGrpSpPr>
          <p:cNvPr id="16" name="グループ化 15"/>
          <p:cNvGrpSpPr/>
          <p:nvPr/>
        </p:nvGrpSpPr>
        <p:grpSpPr>
          <a:xfrm>
            <a:off x="-2324036" y="13145548"/>
            <a:ext cx="1117358" cy="1147088"/>
            <a:chOff x="-2324036" y="13145548"/>
            <a:chExt cx="1117358" cy="1147088"/>
          </a:xfrm>
        </p:grpSpPr>
        <p:pic>
          <p:nvPicPr>
            <p:cNvPr id="1029" name="Picture 5" descr="MC90044512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3704" flipH="1">
              <a:off x="-2167763" y="13298336"/>
              <a:ext cx="776929" cy="647777"/>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6"/>
            <p:cNvSpPr>
              <a:spLocks noChangeArrowheads="1" noChangeShapeType="1" noTextEdit="1"/>
            </p:cNvSpPr>
            <p:nvPr/>
          </p:nvSpPr>
          <p:spPr bwMode="auto">
            <a:xfrm rot="735876">
              <a:off x="-2324036" y="13145548"/>
              <a:ext cx="1117358" cy="1147088"/>
            </a:xfrm>
            <a:prstGeom prst="rect">
              <a:avLst/>
            </a:prstGeom>
            <a:extLst>
              <a:ext uri="{AF507438-7753-43E0-B8FC-AC1667EBCBE1}">
                <a14:hiddenEffects xmlns:a14="http://schemas.microsoft.com/office/drawing/2010/main">
                  <a:effectLst/>
                </a14:hiddenEffects>
              </a:ext>
            </a:extLst>
          </p:spPr>
          <p:txBody>
            <a:bodyPr wrap="none" fromWordArt="1">
              <a:prstTxWarp prst="textCircle">
                <a:avLst>
                  <a:gd name="adj" fmla="val 10853359"/>
                </a:avLst>
              </a:prstTxWarp>
            </a:bodyPr>
            <a:lstStyle/>
            <a:p>
              <a:pPr algn="ctr" rtl="0">
                <a:buNone/>
              </a:pPr>
              <a:r>
                <a:rPr lang="ja-JP" altLang="en-US" sz="2800" kern="10" spc="0" dirty="0">
                  <a:ln w="9525">
                    <a:solidFill>
                      <a:srgbClr val="000000"/>
                    </a:solidFill>
                    <a:round/>
                    <a:headEnd/>
                    <a:tailEnd/>
                  </a:ln>
                  <a:solidFill>
                    <a:srgbClr val="000000"/>
                  </a:solidFill>
                  <a:effectLst/>
                  <a:latin typeface="ＭＳ Ｐゴシック"/>
                  <a:ea typeface="ＭＳ Ｐゴシック"/>
                </a:rPr>
                <a:t>広げよう　事故ゼロしまねの　思いやり　　　　　　　　　　　　　　　　　　　　　　　　</a:t>
              </a:r>
            </a:p>
          </p:txBody>
        </p:sp>
      </p:grpSp>
      <p:sp>
        <p:nvSpPr>
          <p:cNvPr id="51" name="円/楕円 50"/>
          <p:cNvSpPr/>
          <p:nvPr/>
        </p:nvSpPr>
        <p:spPr>
          <a:xfrm>
            <a:off x="-2418090" y="11719396"/>
            <a:ext cx="458394" cy="43557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rot="21048886">
            <a:off x="-2468840" y="11776244"/>
            <a:ext cx="539728" cy="260729"/>
          </a:xfrm>
          <a:prstGeom prst="rect">
            <a:avLst/>
          </a:prstGeom>
          <a:noFill/>
          <a:ln>
            <a:noFill/>
          </a:ln>
        </p:spPr>
        <p:txBody>
          <a:bodyPr wrap="none" lIns="91440" tIns="45720" rIns="91440" bIns="45720">
            <a:spAutoFit/>
          </a:bodyPr>
          <a:lstStyle/>
          <a:p>
            <a:pPr algn="ctr"/>
            <a:r>
              <a:rPr lang="ja-JP" altLang="en-US"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ところ</a:t>
            </a:r>
            <a:endParaRPr lang="en-US" altLang="ja-JP" sz="1200" b="1" cap="all" spc="-10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endParaRPr>
          </a:p>
        </p:txBody>
      </p:sp>
      <p:grpSp>
        <p:nvGrpSpPr>
          <p:cNvPr id="54" name="グループ化 53"/>
          <p:cNvGrpSpPr/>
          <p:nvPr/>
        </p:nvGrpSpPr>
        <p:grpSpPr>
          <a:xfrm>
            <a:off x="10936713" y="10995271"/>
            <a:ext cx="537328" cy="378583"/>
            <a:chOff x="662746" y="11493590"/>
            <a:chExt cx="605157" cy="418164"/>
          </a:xfrm>
        </p:grpSpPr>
        <p:sp>
          <p:nvSpPr>
            <p:cNvPr id="55" name="円/楕円 54"/>
            <p:cNvSpPr/>
            <p:nvPr/>
          </p:nvSpPr>
          <p:spPr>
            <a:xfrm>
              <a:off x="738798" y="11493590"/>
              <a:ext cx="474239" cy="4181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rot="20965882">
              <a:off x="662746" y="11547952"/>
              <a:ext cx="605157" cy="288961"/>
            </a:xfrm>
            <a:prstGeom prst="rect">
              <a:avLst/>
            </a:prstGeom>
            <a:noFill/>
            <a:ln>
              <a:noFill/>
            </a:ln>
          </p:spPr>
          <p:txBody>
            <a:bodyPr wrap="none" lIns="91440" tIns="45720" rIns="91440" bIns="45720">
              <a:spAutoFit/>
            </a:bodyPr>
            <a:lstStyle/>
            <a:p>
              <a:pPr algn="ctr"/>
              <a:r>
                <a:rPr lang="ja-JP" altLang="en-US" sz="11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日 時</a:t>
              </a:r>
            </a:p>
          </p:txBody>
        </p:sp>
      </p:grpSp>
      <p:sp>
        <p:nvSpPr>
          <p:cNvPr id="44" name="円/楕円 43"/>
          <p:cNvSpPr/>
          <p:nvPr/>
        </p:nvSpPr>
        <p:spPr>
          <a:xfrm>
            <a:off x="-631388" y="9073768"/>
            <a:ext cx="481423" cy="47816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rot="20965882">
            <a:off x="-673656" y="9168876"/>
            <a:ext cx="569387" cy="267658"/>
          </a:xfrm>
          <a:prstGeom prst="rect">
            <a:avLst/>
          </a:prstGeom>
          <a:noFill/>
          <a:ln>
            <a:noFill/>
          </a:ln>
        </p:spPr>
        <p:txBody>
          <a:bodyPr wrap="none" lIns="91440" tIns="45720" rIns="91440" bIns="45720">
            <a:spAutoFit/>
          </a:bodyPr>
          <a:lstStyle/>
          <a:p>
            <a:pPr algn="ctr"/>
            <a:r>
              <a:rPr lang="ja-JP" altLang="en-US" sz="1200" b="1" cap="all" spc="0" dirty="0">
                <a:ln w="9000" cmpd="sng">
                  <a:noFill/>
                  <a:prstDash val="solid"/>
                </a:ln>
                <a:solidFill>
                  <a:schemeClr val="bg1"/>
                </a:solidFill>
                <a:effectLst>
                  <a:reflection blurRad="12700" stA="28000" endPos="45000" dist="1000" dir="5400000" sy="-100000" algn="bl" rotWithShape="0"/>
                </a:effectLst>
                <a:latin typeface="07やさしさゴシックボールド" panose="02000600000000000000" pitchFamily="2" charset="-128"/>
                <a:ea typeface="07やさしさゴシックボールド" panose="02000600000000000000" pitchFamily="2" charset="-128"/>
              </a:rPr>
              <a:t>と き</a:t>
            </a:r>
          </a:p>
        </p:txBody>
      </p:sp>
      <p:grpSp>
        <p:nvGrpSpPr>
          <p:cNvPr id="6" name="グループ化 5"/>
          <p:cNvGrpSpPr/>
          <p:nvPr/>
        </p:nvGrpSpPr>
        <p:grpSpPr>
          <a:xfrm>
            <a:off x="5120794" y="7535278"/>
            <a:ext cx="5504193" cy="3167301"/>
            <a:chOff x="6909588" y="8124281"/>
            <a:chExt cx="5494730" cy="3362694"/>
          </a:xfrm>
        </p:grpSpPr>
        <p:sp>
          <p:nvSpPr>
            <p:cNvPr id="7" name="テキスト ボックス 6"/>
            <p:cNvSpPr txBox="1"/>
            <p:nvPr/>
          </p:nvSpPr>
          <p:spPr>
            <a:xfrm>
              <a:off x="6948922" y="8124281"/>
              <a:ext cx="5052230" cy="568962"/>
            </a:xfrm>
            <a:prstGeom prst="wedgeRoundRectCallout">
              <a:avLst>
                <a:gd name="adj1" fmla="val 26175"/>
                <a:gd name="adj2" fmla="val 69382"/>
                <a:gd name="adj3" fmla="val 16667"/>
              </a:avLst>
            </a:prstGeom>
            <a:solidFill>
              <a:schemeClr val="bg1"/>
            </a:solidFill>
            <a:ln>
              <a:noFill/>
            </a:ln>
          </p:spPr>
          <p:txBody>
            <a:bodyPr wrap="square" lIns="0" rIns="0" rtlCol="0">
              <a:noAutofit/>
            </a:bodyPr>
            <a:lstStyle/>
            <a:p>
              <a:pPr algn="ctr"/>
              <a:r>
                <a:rPr lang="ja-JP" altLang="en-US" sz="1800" b="1" kern="10" dirty="0">
                  <a:ln w="9525">
                    <a:noFill/>
                    <a:round/>
                    <a:headEnd/>
                    <a:tailEnd/>
                  </a:ln>
                  <a:latin typeface="メイリオ" panose="020B0604030504040204" pitchFamily="50" charset="-128"/>
                  <a:ea typeface="メイリオ" panose="020B0604030504040204" pitchFamily="50" charset="-128"/>
                  <a:cs typeface="メイリオ" panose="020B0604030504040204" pitchFamily="50" charset="-128"/>
                </a:rPr>
                <a:t>古江コミュニティバス利用実績　</a:t>
              </a:r>
              <a:endParaRPr lang="en-US" altLang="ja-JP" sz="1800" b="1" kern="10" dirty="0">
                <a:ln w="9525">
                  <a:noFill/>
                  <a:round/>
                  <a:headEnd/>
                  <a:tailEnd/>
                </a:ln>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kern="10" dirty="0">
                  <a:ln w="9525">
                    <a:noFill/>
                    <a:round/>
                    <a:headEnd/>
                    <a:tailEnd/>
                  </a:ln>
                  <a:latin typeface="07やさしさゴシック手書き" pitchFamily="50" charset="-128"/>
                  <a:ea typeface="07やさしさゴシック手書き" pitchFamily="50" charset="-128"/>
                </a:rPr>
                <a:t>　</a:t>
              </a:r>
              <a:r>
                <a:rPr lang="ja-JP" altLang="en-US" sz="1050" b="1" kern="10" dirty="0">
                  <a:ln w="9525">
                    <a:noFill/>
                    <a:round/>
                    <a:headEnd/>
                    <a:tailEnd/>
                  </a:ln>
                  <a:latin typeface="07やさしさゴシック手書き" pitchFamily="50" charset="-128"/>
                  <a:ea typeface="07やさしさゴシック手書き" pitchFamily="50" charset="-128"/>
                </a:rPr>
                <a:t>１便あたり２人以上が基準です。存続のためにも皆様のご利用をお願いします。</a:t>
              </a:r>
            </a:p>
          </p:txBody>
        </p:sp>
        <p:sp>
          <p:nvSpPr>
            <p:cNvPr id="41" name="正方形/長方形 40"/>
            <p:cNvSpPr/>
            <p:nvPr/>
          </p:nvSpPr>
          <p:spPr>
            <a:xfrm>
              <a:off x="6909588" y="9092550"/>
              <a:ext cx="135990" cy="117032"/>
            </a:xfrm>
            <a:prstGeom prst="rect">
              <a:avLst/>
            </a:prstGeom>
            <a:solidFill>
              <a:srgbClr val="FFC9E4"/>
            </a:solidFill>
            <a:ln w="952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p:cNvSpPr/>
            <p:nvPr/>
          </p:nvSpPr>
          <p:spPr>
            <a:xfrm>
              <a:off x="6916822" y="9381002"/>
              <a:ext cx="135990" cy="117032"/>
            </a:xfrm>
            <a:prstGeom prst="rect">
              <a:avLst/>
            </a:prstGeom>
            <a:solidFill>
              <a:srgbClr val="0070C0">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角丸四角形 49"/>
            <p:cNvSpPr>
              <a:spLocks noChangeAspect="1"/>
            </p:cNvSpPr>
            <p:nvPr/>
          </p:nvSpPr>
          <p:spPr>
            <a:xfrm>
              <a:off x="10738068" y="8903472"/>
              <a:ext cx="1666250" cy="2583503"/>
            </a:xfrm>
            <a:prstGeom prst="roundRect">
              <a:avLst>
                <a:gd name="adj" fmla="val 2228"/>
              </a:avLst>
            </a:prstGeom>
            <a:solidFill>
              <a:schemeClr val="accent2">
                <a:lumMod val="40000"/>
                <a:lumOff val="60000"/>
              </a:schemeClr>
            </a:solidFill>
            <a:ln/>
            <a:effectLst>
              <a:glow>
                <a:schemeClr val="accent1">
                  <a:alpha val="80000"/>
                </a:schemeClr>
              </a:glow>
            </a:effectLst>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t" anchorCtr="0">
              <a:noAutofit/>
            </a:bodyPr>
            <a:lstStyle/>
            <a:p>
              <a:pPr algn="ctr">
                <a:lnSpc>
                  <a:spcPts val="500"/>
                </a:lnSpc>
              </a:pPr>
              <a:endParaRPr lang="en-US" altLang="ja-JP" sz="1100" dirty="0">
                <a:ln w="76200" cap="flat" cmpd="sng">
                  <a:noFill/>
                  <a:prstDash val="solid"/>
                </a:ln>
                <a:solidFill>
                  <a:srgbClr val="8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endParaRPr lang="en-US" altLang="ja-JP" sz="1100" dirty="0">
                <a:ln w="76200" cap="flat" cmpd="sng">
                  <a:noFill/>
                  <a:prstDash val="solid"/>
                </a:ln>
                <a:solidFill>
                  <a:srgbClr val="8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pPr>
              <a:r>
                <a:rPr lang="ja-JP" altLang="en-US" sz="1200" b="1" dirty="0">
                  <a:ln w="76200" cap="flat" cmpd="sng">
                    <a:noFill/>
                    <a:prstDash val="solid"/>
                  </a:ln>
                  <a:solidFill>
                    <a:srgbClr val="800000"/>
                  </a:solidFill>
                  <a:latin typeface="Meiryo UI" panose="020B0604030504040204" pitchFamily="50" charset="-128"/>
                  <a:ea typeface="Meiryo UI" panose="020B0604030504040204" pitchFamily="50" charset="-128"/>
                  <a:cs typeface="Meiryo UI" panose="020B0604030504040204" pitchFamily="50" charset="-128"/>
                </a:rPr>
                <a:t>ご乗車には、お得な回数券をご利用ください。</a:t>
              </a:r>
              <a:endParaRPr lang="en-US" altLang="ja-JP" sz="1200" b="1" dirty="0">
                <a:ln w="76200" cap="flat" cmpd="sng">
                  <a:noFill/>
                  <a:prstDash val="solid"/>
                </a:ln>
                <a:solidFill>
                  <a:srgbClr val="8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657" y="8702959"/>
              <a:ext cx="1426185" cy="11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テキスト ボックス 11"/>
          <p:cNvSpPr txBox="1"/>
          <p:nvPr/>
        </p:nvSpPr>
        <p:spPr>
          <a:xfrm>
            <a:off x="8900962" y="9046241"/>
            <a:ext cx="1724025" cy="1846659"/>
          </a:xfrm>
          <a:prstGeom prst="rect">
            <a:avLst/>
          </a:prstGeom>
          <a:noFill/>
        </p:spPr>
        <p:txBody>
          <a:bodyPr wrap="square" rtlCol="0">
            <a:spAutoFit/>
          </a:bodyPr>
          <a:lstStyle/>
          <a:p>
            <a:pPr algn="ctr">
              <a:spcBef>
                <a:spcPts val="600"/>
              </a:spcBef>
            </a:pPr>
            <a:r>
              <a:rPr lang="ja-JP" altLang="en-US" sz="1200" b="1" u="sng" dirty="0">
                <a:latin typeface="メイリオ" panose="020B0604030504040204" pitchFamily="50" charset="-128"/>
                <a:ea typeface="メイリオ" panose="020B0604030504040204" pitchFamily="50" charset="-128"/>
                <a:cs typeface="メイリオ" panose="020B0604030504040204" pitchFamily="50" charset="-128"/>
              </a:rPr>
              <a:t>回数券について</a:t>
            </a:r>
            <a:endParaRPr lang="en-US" altLang="ja-JP" sz="12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円券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枚綴り）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spcBef>
                <a:spcPts val="1200"/>
              </a:spcBef>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円券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枚綴り）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古江公民館でも</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取り扱っております。</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74" name="Picture 26" descr="X:\004_公民館たより\平成29年度\Ｈ29.4月号\1年生.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5689" r="64024"/>
          <a:stretch/>
        </p:blipFill>
        <p:spPr bwMode="auto">
          <a:xfrm>
            <a:off x="7412048" y="8353212"/>
            <a:ext cx="981723" cy="702226"/>
          </a:xfrm>
          <a:prstGeom prst="rect">
            <a:avLst/>
          </a:prstGeom>
          <a:noFill/>
          <a:extLst>
            <a:ext uri="{909E8E84-426E-40DD-AFC4-6F175D3DCCD1}">
              <a14:hiddenFill xmlns:a14="http://schemas.microsoft.com/office/drawing/2010/main">
                <a:solidFill>
                  <a:srgbClr val="FFFFFF"/>
                </a:solidFill>
              </a14:hiddenFill>
            </a:ext>
          </a:extLst>
        </p:spPr>
      </p:pic>
      <p:sp>
        <p:nvSpPr>
          <p:cNvPr id="66" name="台形 65"/>
          <p:cNvSpPr/>
          <p:nvPr/>
        </p:nvSpPr>
        <p:spPr>
          <a:xfrm rot="11878521" flipH="1">
            <a:off x="9823053" y="8048262"/>
            <a:ext cx="149462" cy="279738"/>
          </a:xfrm>
          <a:prstGeom prst="trapezoid">
            <a:avLst>
              <a:gd name="adj"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317179" y="7702301"/>
            <a:ext cx="4144554" cy="1938992"/>
          </a:xfrm>
          <a:prstGeom prst="rect">
            <a:avLst/>
          </a:prstGeom>
          <a:solidFill>
            <a:schemeClr val="accent4">
              <a:lumMod val="20000"/>
              <a:lumOff val="80000"/>
            </a:schemeClr>
          </a:solidFill>
          <a:ln>
            <a:solidFill>
              <a:schemeClr val="accent2">
                <a:lumMod val="75000"/>
              </a:schemeClr>
            </a:solidFill>
          </a:ln>
          <a:effectLst>
            <a:outerShdw dist="25400" dir="3000000" algn="l" rotWithShape="0">
              <a:prstClr val="black">
                <a:alpha val="90000"/>
              </a:prstClr>
            </a:outerShdw>
          </a:effectLst>
        </p:spPr>
        <p:txBody>
          <a:bodyPr wrap="square" rtlCol="0">
            <a:spAutoFit/>
          </a:bodyPr>
          <a:lstStyle/>
          <a:p>
            <a:pPr algn="ctr">
              <a:lnSpc>
                <a:spcPts val="1000"/>
              </a:lnSpc>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700"/>
              </a:lnSpc>
              <a:spcBef>
                <a:spcPts val="600"/>
              </a:spcBef>
              <a:spcAft>
                <a:spcPts val="600"/>
              </a:spcAft>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事務室閉室のお知らせ</a:t>
            </a:r>
            <a:endPar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金</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の午後は、松北ブロック公民館研修会のため</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事務室を閉室します。</a:t>
            </a:r>
            <a:r>
              <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金</a:t>
            </a:r>
            <a:r>
              <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午後～</a:t>
            </a:r>
            <a:r>
              <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の期間に公民館を利用される方は</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金</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の午前中までに</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カギを受け取りに来てください。</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円/楕円 24"/>
          <p:cNvSpPr/>
          <p:nvPr/>
        </p:nvSpPr>
        <p:spPr>
          <a:xfrm>
            <a:off x="9744893" y="8305915"/>
            <a:ext cx="164682" cy="17707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p:cNvSpPr/>
          <p:nvPr/>
        </p:nvSpPr>
        <p:spPr>
          <a:xfrm rot="9721479">
            <a:off x="9658426" y="8038623"/>
            <a:ext cx="199736" cy="345905"/>
          </a:xfrm>
          <a:prstGeom prst="trapezoid">
            <a:avLst>
              <a:gd name="adj" fmla="val 368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1123885" y="11619038"/>
            <a:ext cx="4802822" cy="2428307"/>
          </a:xfrm>
          <a:prstGeom prst="rect">
            <a:avLst/>
          </a:prstGeom>
          <a:noFill/>
          <a:ln w="38100">
            <a:solidFill>
              <a:srgbClr val="8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accent2">
                    <a:lumMod val="50000"/>
                  </a:schemeClr>
                </a:solidFill>
                <a:latin typeface="07やさしさゴシックボールド" panose="02000600000000000000" pitchFamily="2" charset="-128"/>
                <a:ea typeface="07やさしさゴシックボールド" panose="02000600000000000000" pitchFamily="2" charset="-128"/>
              </a:rPr>
              <a:t>一畑電車割引利用券の配付について</a:t>
            </a:r>
            <a:endParaRPr kumimoji="1" lang="en-US" altLang="ja-JP" sz="2000" dirty="0">
              <a:solidFill>
                <a:schemeClr val="accent2">
                  <a:lumMod val="50000"/>
                </a:schemeClr>
              </a:solidFill>
              <a:latin typeface="07やさしさゴシックボールド" panose="02000600000000000000" pitchFamily="2" charset="-128"/>
              <a:ea typeface="07やさしさゴシックボールド" panose="02000600000000000000" pitchFamily="2" charset="-128"/>
            </a:endParaRPr>
          </a:p>
          <a:p>
            <a:pPr>
              <a:lnSpc>
                <a:spcPts val="2000"/>
              </a:lnSpc>
              <a:spcBef>
                <a:spcPts val="1200"/>
              </a:spcBef>
            </a:pP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　対象者　古江地区内に居住する</a:t>
            </a:r>
            <a:r>
              <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rPr>
              <a:t>70</a:t>
            </a: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歳以上の高齢者</a:t>
            </a:r>
            <a:endPar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　期　間　</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平成</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29</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年</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4</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月から平成</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30</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年</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3</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月末まで</a:t>
            </a:r>
            <a:endParaRPr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　配付枚数　お一人様４０枚（</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10</a:t>
            </a: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枚綴り４冊を上記期間内に１回）</a:t>
            </a:r>
            <a:endParaRPr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　持参品　高齢者福祉手帳など（生年月日がわかるもの）</a:t>
            </a:r>
            <a:endParaRPr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　配付先　</a:t>
            </a:r>
            <a:r>
              <a:rPr kumimoji="1" lang="ja-JP" altLang="en-US" sz="1200" dirty="0">
                <a:solidFill>
                  <a:schemeClr val="accent2">
                    <a:lumMod val="50000"/>
                  </a:schemeClr>
                </a:solidFill>
                <a:latin typeface="メイリオ" panose="020B0604030504040204" pitchFamily="50" charset="-128"/>
                <a:ea typeface="メイリオ" panose="020B0604030504040204" pitchFamily="50" charset="-128"/>
              </a:rPr>
              <a:t>古江公民館</a:t>
            </a:r>
            <a:endParaRPr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　　　お問い合わせ　　松江市健康福祉部</a:t>
            </a:r>
            <a:endParaRPr lang="en-US" altLang="ja-JP" sz="1200" dirty="0">
              <a:solidFill>
                <a:schemeClr val="accent2">
                  <a:lumMod val="50000"/>
                </a:schemeClr>
              </a:solidFill>
              <a:latin typeface="メイリオ" panose="020B0604030504040204" pitchFamily="50" charset="-128"/>
              <a:ea typeface="メイリオ" panose="020B0604030504040204" pitchFamily="50" charset="-128"/>
            </a:endParaRPr>
          </a:p>
          <a:p>
            <a:pPr lvl="1">
              <a:lnSpc>
                <a:spcPts val="2000"/>
              </a:lnSpc>
            </a:pPr>
            <a:r>
              <a:rPr lang="ja-JP" altLang="en-US" sz="1200" dirty="0">
                <a:solidFill>
                  <a:schemeClr val="accent2">
                    <a:lumMod val="50000"/>
                  </a:schemeClr>
                </a:solidFill>
                <a:latin typeface="メイリオ" panose="020B0604030504040204" pitchFamily="50" charset="-128"/>
                <a:ea typeface="メイリオ" panose="020B0604030504040204" pitchFamily="50" charset="-128"/>
              </a:rPr>
              <a:t>　　　　　　介護保険課高齢者福祉係　電話</a:t>
            </a:r>
            <a:r>
              <a:rPr lang="en-US" altLang="ja-JP" sz="1200" dirty="0">
                <a:solidFill>
                  <a:schemeClr val="accent2">
                    <a:lumMod val="50000"/>
                  </a:schemeClr>
                </a:solidFill>
                <a:latin typeface="メイリオ" panose="020B0604030504040204" pitchFamily="50" charset="-128"/>
                <a:ea typeface="メイリオ" panose="020B0604030504040204" pitchFamily="50" charset="-128"/>
              </a:rPr>
              <a:t>55-5249</a:t>
            </a:r>
          </a:p>
        </p:txBody>
      </p:sp>
      <p:sp>
        <p:nvSpPr>
          <p:cNvPr id="60" name="テキスト ボックス 59"/>
          <p:cNvSpPr txBox="1"/>
          <p:nvPr/>
        </p:nvSpPr>
        <p:spPr>
          <a:xfrm>
            <a:off x="9959040" y="12898437"/>
            <a:ext cx="292388" cy="560262"/>
          </a:xfrm>
          <a:prstGeom prst="rect">
            <a:avLst/>
          </a:prstGeom>
          <a:noFill/>
        </p:spPr>
        <p:txBody>
          <a:bodyPr vert="eaVert" wrap="square" rtlCol="0">
            <a:spAutoFit/>
          </a:bodyPr>
          <a:lstStyle/>
          <a:p>
            <a:r>
              <a:rPr lang="ja-JP" altLang="en-US" sz="700" dirty="0">
                <a:ln w="0"/>
                <a:latin typeface="HG明朝E" panose="02020909000000000000" pitchFamily="17" charset="-128"/>
                <a:ea typeface="HG明朝E" panose="02020909000000000000" pitchFamily="17" charset="-128"/>
              </a:rPr>
              <a:t>ふなもうで</a:t>
            </a:r>
          </a:p>
        </p:txBody>
      </p:sp>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5546" y="8409184"/>
            <a:ext cx="298226" cy="598957"/>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7381" y="8323188"/>
            <a:ext cx="388486" cy="741104"/>
          </a:xfrm>
          <a:prstGeom prst="rect">
            <a:avLst/>
          </a:prstGeom>
        </p:spPr>
      </p:pic>
      <p:sp>
        <p:nvSpPr>
          <p:cNvPr id="61" name="正方形/長方形 60"/>
          <p:cNvSpPr/>
          <p:nvPr/>
        </p:nvSpPr>
        <p:spPr>
          <a:xfrm>
            <a:off x="7550327" y="8075921"/>
            <a:ext cx="1467068" cy="400110"/>
          </a:xfrm>
          <a:prstGeom prst="rect">
            <a:avLst/>
          </a:prstGeom>
          <a:noFill/>
        </p:spPr>
        <p:txBody>
          <a:bodyPr wrap="none" lIns="91440" tIns="45720" rIns="91440" bIns="45720">
            <a:spAutoFit/>
          </a:bodyPr>
          <a:lstStyle/>
          <a:p>
            <a:pPr algn="ctr"/>
            <a:r>
              <a:rPr lang="ja-JP" altLang="en-US" sz="1000" cap="none" spc="0" dirty="0">
                <a:ln w="0"/>
                <a:solidFill>
                  <a:schemeClr val="tx1"/>
                </a:solidFill>
                <a:latin typeface="07やさしさゴシックボールド" panose="02000600000000000000" pitchFamily="2" charset="-128"/>
                <a:ea typeface="07やさしさゴシックボールド" panose="02000600000000000000" pitchFamily="2" charset="-128"/>
              </a:rPr>
              <a:t>お買い物、お出かけ、</a:t>
            </a:r>
            <a:endParaRPr lang="en-US" altLang="ja-JP" sz="1000" cap="none" spc="0" dirty="0">
              <a:ln w="0"/>
              <a:solidFill>
                <a:schemeClr val="tx1"/>
              </a:solidFill>
              <a:latin typeface="07やさしさゴシックボールド" panose="02000600000000000000" pitchFamily="2" charset="-128"/>
              <a:ea typeface="07やさしさゴシックボールド" panose="02000600000000000000" pitchFamily="2" charset="-128"/>
            </a:endParaRPr>
          </a:p>
          <a:p>
            <a:pPr algn="ctr"/>
            <a:r>
              <a:rPr lang="ja-JP" altLang="en-US" sz="1000" dirty="0">
                <a:ln w="0"/>
                <a:latin typeface="07やさしさゴシックボールド" panose="02000600000000000000" pitchFamily="2" charset="-128"/>
                <a:ea typeface="07やさしさゴシックボールド" panose="02000600000000000000" pitchFamily="2" charset="-128"/>
              </a:rPr>
              <a:t>通学に！　　　　</a:t>
            </a:r>
            <a:endParaRPr lang="ja-JP" altLang="en-US" sz="1000" cap="none" spc="0" dirty="0">
              <a:ln w="0"/>
              <a:solidFill>
                <a:schemeClr val="tx1"/>
              </a:solidFill>
              <a:latin typeface="07やさしさゴシックボールド" panose="02000600000000000000" pitchFamily="2" charset="-128"/>
              <a:ea typeface="07やさしさゴシックボールド" panose="02000600000000000000" pitchFamily="2" charset="-128"/>
            </a:endParaRPr>
          </a:p>
        </p:txBody>
      </p:sp>
      <p:sp>
        <p:nvSpPr>
          <p:cNvPr id="20" name="テキスト ボックス 19"/>
          <p:cNvSpPr txBox="1"/>
          <p:nvPr/>
        </p:nvSpPr>
        <p:spPr>
          <a:xfrm>
            <a:off x="235054" y="10994347"/>
            <a:ext cx="4085629" cy="3527889"/>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市民体育祭</a:t>
            </a:r>
            <a:r>
              <a:rPr kumimoji="1" lang="ja-JP" altLang="en-US" sz="1400" b="1" dirty="0">
                <a:latin typeface="メイリオ" panose="020B0604030504040204" pitchFamily="50" charset="-128"/>
                <a:ea typeface="メイリオ" panose="020B0604030504040204" pitchFamily="50" charset="-128"/>
              </a:rPr>
              <a:t>第</a:t>
            </a:r>
            <a:r>
              <a:rPr kumimoji="1" lang="en-US" altLang="ja-JP" sz="1400" b="1" dirty="0">
                <a:latin typeface="メイリオ" panose="020B0604030504040204" pitchFamily="50" charset="-128"/>
                <a:ea typeface="メイリオ" panose="020B0604030504040204" pitchFamily="50" charset="-128"/>
              </a:rPr>
              <a:t>47</a:t>
            </a:r>
            <a:r>
              <a:rPr kumimoji="1" lang="ja-JP" altLang="en-US" sz="1400" b="1" dirty="0">
                <a:latin typeface="メイリオ" panose="020B0604030504040204" pitchFamily="50" charset="-128"/>
                <a:ea typeface="メイリオ" panose="020B0604030504040204" pitchFamily="50" charset="-128"/>
              </a:rPr>
              <a:t>回</a:t>
            </a:r>
            <a:r>
              <a:rPr kumimoji="1" lang="ja-JP" altLang="en-US" sz="1600" b="1" dirty="0">
                <a:latin typeface="メイリオ" panose="020B0604030504040204" pitchFamily="50" charset="-128"/>
                <a:ea typeface="メイリオ" panose="020B0604030504040204" pitchFamily="50" charset="-128"/>
              </a:rPr>
              <a:t>松江市ソフトボール大会</a:t>
            </a:r>
            <a:endParaRPr kumimoji="1" lang="en-US" altLang="ja-JP" sz="1600" b="1"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期日／</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11</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会場／島根スポーツ広場</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Ｂグループ</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第２位　松江市古江体育協会</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第</a:t>
            </a:r>
            <a:r>
              <a:rPr lang="en-US" altLang="ja-JP" sz="1400" b="1" dirty="0">
                <a:latin typeface="メイリオ" panose="020B0604030504040204" pitchFamily="50" charset="-128"/>
                <a:ea typeface="メイリオ" panose="020B0604030504040204" pitchFamily="50" charset="-128"/>
              </a:rPr>
              <a:t>65</a:t>
            </a:r>
            <a:r>
              <a:rPr lang="ja-JP" altLang="en-US" sz="1400" b="1" dirty="0">
                <a:latin typeface="メイリオ" panose="020B0604030504040204" pitchFamily="50" charset="-128"/>
                <a:ea typeface="メイリオ" panose="020B0604030504040204" pitchFamily="50" charset="-128"/>
              </a:rPr>
              <a:t>回 </a:t>
            </a:r>
            <a:r>
              <a:rPr lang="ja-JP" altLang="en-US" sz="1600" b="1" dirty="0">
                <a:latin typeface="メイリオ" panose="020B0604030504040204" pitchFamily="50" charset="-128"/>
                <a:ea typeface="メイリオ" panose="020B0604030504040204" pitchFamily="50" charset="-128"/>
              </a:rPr>
              <a:t>古江地区町民体育大会</a:t>
            </a:r>
            <a:endParaRPr lang="en-US" altLang="ja-JP" sz="1600" b="1"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期日／</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18</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会場／湖北中学校</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快晴のもと２大会ぶりに開催することができました。</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選手・役員の皆様、たいへんお世話になりありがとう　</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ございました。主な結果は次のとおりです。</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町民体育大会</a:t>
            </a:r>
            <a:r>
              <a:rPr lang="en-US" altLang="ja-JP" sz="1200" dirty="0">
                <a:latin typeface="メイリオ" panose="020B0604030504040204" pitchFamily="50" charset="-128"/>
                <a:ea typeface="メイリオ" panose="020B0604030504040204" pitchFamily="50" charset="-128"/>
              </a:rPr>
              <a:t>〕</a:t>
            </a:r>
          </a:p>
          <a:p>
            <a:pPr>
              <a:lnSpc>
                <a:spcPts val="1800"/>
              </a:lnSpc>
            </a:pPr>
            <a:r>
              <a:rPr lang="ja-JP" altLang="en-US" sz="1200" dirty="0">
                <a:latin typeface="メイリオ" panose="020B0604030504040204" pitchFamily="50" charset="-128"/>
                <a:ea typeface="メイリオ" panose="020B0604030504040204" pitchFamily="50" charset="-128"/>
              </a:rPr>
              <a:t>　　１位　東長江　　２位　古曽志　　３位　古　志</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綱引き</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優勝　東長江</a:t>
            </a:r>
            <a:endParaRPr lang="en-US" altLang="ja-JP" sz="1200" dirty="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部総合順位</a:t>
            </a:r>
            <a:r>
              <a:rPr lang="en-US" altLang="ja-JP" sz="1200" dirty="0">
                <a:latin typeface="メイリオ" panose="020B0604030504040204" pitchFamily="50" charset="-128"/>
                <a:ea typeface="メイリオ" panose="020B0604030504040204" pitchFamily="50" charset="-128"/>
              </a:rPr>
              <a:t>〕</a:t>
            </a:r>
          </a:p>
          <a:p>
            <a:pPr>
              <a:lnSpc>
                <a:spcPts val="1800"/>
              </a:lnSpc>
            </a:pPr>
            <a:r>
              <a:rPr lang="ja-JP" altLang="en-US" sz="1200" dirty="0">
                <a:latin typeface="メイリオ" panose="020B0604030504040204" pitchFamily="50" charset="-128"/>
                <a:ea typeface="メイリオ" panose="020B0604030504040204" pitchFamily="50" charset="-128"/>
              </a:rPr>
              <a:t>　　１位　東長江　　２位　古　志　　３位　古曽志</a:t>
            </a:r>
            <a:endParaRPr lang="en-US" altLang="ja-JP" sz="1200" dirty="0">
              <a:latin typeface="メイリオ" panose="020B0604030504040204" pitchFamily="50" charset="-128"/>
              <a:ea typeface="メイリオ" panose="020B0604030504040204" pitchFamily="50" charset="-128"/>
            </a:endParaRPr>
          </a:p>
        </p:txBody>
      </p:sp>
      <p:pic>
        <p:nvPicPr>
          <p:cNvPr id="38" name="図 37" descr="C:\Users\huruek-001\AppData\Local\Microsoft\Windows\INetCache\Content.Word\495635.png"/>
          <p:cNvPicPr/>
          <p:nvPr/>
        </p:nvPicPr>
        <p:blipFill rotWithShape="1">
          <a:blip r:embed="rId9" cstate="print">
            <a:extLst>
              <a:ext uri="{28A0092B-C50C-407E-A947-70E740481C1C}">
                <a14:useLocalDpi xmlns:a14="http://schemas.microsoft.com/office/drawing/2010/main" val="0"/>
              </a:ext>
            </a:extLst>
          </a:blip>
          <a:srcRect l="6883" t="10232" r="5975" b="57313"/>
          <a:stretch/>
        </p:blipFill>
        <p:spPr bwMode="auto">
          <a:xfrm>
            <a:off x="38636" y="10055295"/>
            <a:ext cx="4506471" cy="1122364"/>
          </a:xfrm>
          <a:prstGeom prst="rect">
            <a:avLst/>
          </a:prstGeom>
          <a:noFill/>
          <a:ln>
            <a:noFill/>
          </a:ln>
          <a:extLst>
            <a:ext uri="{53640926-AAD7-44D8-BBD7-CCE9431645EC}">
              <a14:shadowObscured xmlns:a14="http://schemas.microsoft.com/office/drawing/2010/main"/>
            </a:ext>
          </a:extLst>
        </p:spPr>
      </p:pic>
      <p:sp>
        <p:nvSpPr>
          <p:cNvPr id="8" name="正方形/長方形 7"/>
          <p:cNvSpPr/>
          <p:nvPr/>
        </p:nvSpPr>
        <p:spPr>
          <a:xfrm>
            <a:off x="603164" y="10521348"/>
            <a:ext cx="3184157" cy="438227"/>
          </a:xfrm>
          <a:prstGeom prst="rect">
            <a:avLst/>
          </a:prstGeom>
          <a:noFill/>
        </p:spPr>
        <p:txBody>
          <a:bodyPr wrap="none" lIns="91440" tIns="45720" rIns="91440" bIns="45720">
            <a:prstTxWarp prst="textArchUp">
              <a:avLst>
                <a:gd name="adj" fmla="val 10856927"/>
              </a:avLst>
            </a:prstTxWarp>
            <a:spAutoFit/>
          </a:bodyPr>
          <a:lstStyle/>
          <a:p>
            <a:pPr algn="ctr"/>
            <a:r>
              <a:rPr lang="ja-JP"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メイリオ" panose="020B0604030504040204" pitchFamily="50" charset="-128"/>
                <a:ea typeface="メイリオ" panose="020B0604030504040204" pitchFamily="50" charset="-128"/>
              </a:rPr>
              <a:t>各種大会結果報告</a:t>
            </a:r>
          </a:p>
        </p:txBody>
      </p:sp>
      <p:sp>
        <p:nvSpPr>
          <p:cNvPr id="43" name="テキスト ボックス 42">
            <a:extLst>
              <a:ext uri="{FF2B5EF4-FFF2-40B4-BE49-F238E27FC236}">
                <a16:creationId xmlns:a16="http://schemas.microsoft.com/office/drawing/2014/main" id="{DD6DD653-9423-4EEE-9D96-01151324C14D}"/>
              </a:ext>
            </a:extLst>
          </p:cNvPr>
          <p:cNvSpPr txBox="1"/>
          <p:nvPr/>
        </p:nvSpPr>
        <p:spPr>
          <a:xfrm>
            <a:off x="9959040" y="11679780"/>
            <a:ext cx="292388" cy="560262"/>
          </a:xfrm>
          <a:prstGeom prst="rect">
            <a:avLst/>
          </a:prstGeom>
          <a:noFill/>
        </p:spPr>
        <p:txBody>
          <a:bodyPr vert="eaVert" wrap="square" rtlCol="0">
            <a:spAutoFit/>
          </a:bodyPr>
          <a:lstStyle/>
          <a:p>
            <a:r>
              <a:rPr lang="ja-JP" altLang="en-US" sz="700" dirty="0">
                <a:ln w="0"/>
                <a:latin typeface="HG明朝E" panose="02020909000000000000" pitchFamily="17" charset="-128"/>
                <a:ea typeface="HG明朝E" panose="02020909000000000000" pitchFamily="17" charset="-128"/>
              </a:rPr>
              <a:t>さ な ぶり</a:t>
            </a:r>
          </a:p>
        </p:txBody>
      </p:sp>
      <p:sp>
        <p:nvSpPr>
          <p:cNvPr id="46" name="テキスト ボックス 45">
            <a:extLst>
              <a:ext uri="{FF2B5EF4-FFF2-40B4-BE49-F238E27FC236}">
                <a16:creationId xmlns:a16="http://schemas.microsoft.com/office/drawing/2014/main" id="{38D2AF46-255D-47BB-8635-C3E85F61E03F}"/>
              </a:ext>
            </a:extLst>
          </p:cNvPr>
          <p:cNvSpPr txBox="1"/>
          <p:nvPr/>
        </p:nvSpPr>
        <p:spPr>
          <a:xfrm>
            <a:off x="9961889" y="12436686"/>
            <a:ext cx="292388" cy="280131"/>
          </a:xfrm>
          <a:prstGeom prst="rect">
            <a:avLst/>
          </a:prstGeom>
          <a:noFill/>
        </p:spPr>
        <p:txBody>
          <a:bodyPr vert="eaVert" wrap="square" rtlCol="0">
            <a:spAutoFit/>
          </a:bodyPr>
          <a:lstStyle/>
          <a:p>
            <a:r>
              <a:rPr lang="ja-JP" altLang="en-US" sz="700" dirty="0">
                <a:ln w="0"/>
                <a:latin typeface="HG明朝E" panose="02020909000000000000" pitchFamily="17" charset="-128"/>
                <a:ea typeface="HG明朝E" panose="02020909000000000000" pitchFamily="17" charset="-128"/>
              </a:rPr>
              <a:t>せき</a:t>
            </a:r>
          </a:p>
        </p:txBody>
      </p:sp>
      <p:sp>
        <p:nvSpPr>
          <p:cNvPr id="4" name="四角形: 角を丸くする 3">
            <a:extLst>
              <a:ext uri="{FF2B5EF4-FFF2-40B4-BE49-F238E27FC236}">
                <a16:creationId xmlns:a16="http://schemas.microsoft.com/office/drawing/2014/main" id="{18E86A06-B789-4AAB-B8DC-C485AB4D681C}"/>
              </a:ext>
            </a:extLst>
          </p:cNvPr>
          <p:cNvSpPr/>
          <p:nvPr/>
        </p:nvSpPr>
        <p:spPr>
          <a:xfrm>
            <a:off x="4549282" y="10967251"/>
            <a:ext cx="2306288" cy="3675482"/>
          </a:xfrm>
          <a:prstGeom prst="roundRect">
            <a:avLst/>
          </a:prstGeom>
          <a:solidFill>
            <a:srgbClr val="FFFF00"/>
          </a:solidFill>
          <a:ln>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02E4B364-135E-4D82-841A-7CDECD23029B}"/>
              </a:ext>
            </a:extLst>
          </p:cNvPr>
          <p:cNvSpPr txBox="1"/>
          <p:nvPr/>
        </p:nvSpPr>
        <p:spPr>
          <a:xfrm>
            <a:off x="4621614" y="11921806"/>
            <a:ext cx="2173887" cy="2616101"/>
          </a:xfrm>
          <a:prstGeom prst="rect">
            <a:avLst/>
          </a:prstGeom>
          <a:noFill/>
        </p:spPr>
        <p:txBody>
          <a:bodyPr wrap="square" rtlCol="0">
            <a:spAutoFit/>
          </a:bodyPr>
          <a:lstStyle/>
          <a:p>
            <a:pPr algn="ctr"/>
            <a:r>
              <a:rPr kumimoji="1" lang="ja-JP" altLang="en-US" sz="1400" dirty="0">
                <a:latin typeface="07やさしさゴシックボールド" panose="02000600000000000000" pitchFamily="2" charset="-128"/>
                <a:ea typeface="07やさしさゴシックボールド" panose="02000600000000000000" pitchFamily="2" charset="-128"/>
              </a:rPr>
              <a:t>湖北古江チーム</a:t>
            </a:r>
            <a:endParaRPr kumimoji="1" lang="en-US" altLang="ja-JP" sz="1400" dirty="0">
              <a:latin typeface="07やさしさゴシックボールド" panose="02000600000000000000" pitchFamily="2" charset="-128"/>
              <a:ea typeface="07やさしさゴシックボールド" panose="02000600000000000000" pitchFamily="2" charset="-128"/>
            </a:endParaRPr>
          </a:p>
          <a:p>
            <a:pPr algn="ctr"/>
            <a:r>
              <a:rPr kumimoji="1" lang="ja-JP" altLang="en-US" sz="1400" dirty="0">
                <a:latin typeface="07やさしさゴシックボールド" panose="02000600000000000000" pitchFamily="2" charset="-128"/>
                <a:ea typeface="07やさしさゴシックボールド" panose="02000600000000000000" pitchFamily="2" charset="-128"/>
              </a:rPr>
              <a:t>参加者募集！</a:t>
            </a:r>
            <a:endParaRPr kumimoji="1" lang="en-US" altLang="ja-JP" sz="1400" dirty="0">
              <a:latin typeface="07やさしさゴシックボールド" panose="02000600000000000000" pitchFamily="2" charset="-128"/>
              <a:ea typeface="07やさしさゴシックボールド" panose="02000600000000000000" pitchFamily="2" charset="-128"/>
            </a:endParaRPr>
          </a:p>
          <a:p>
            <a:pPr>
              <a:spcBef>
                <a:spcPts val="1200"/>
              </a:spcBef>
            </a:pPr>
            <a:r>
              <a:rPr lang="ja-JP" altLang="en-US" sz="1100" dirty="0">
                <a:latin typeface="07やさしさゴシック手書き" panose="02000600000000000000" pitchFamily="50" charset="-128"/>
                <a:ea typeface="07やさしさゴシック手書き" panose="02000600000000000000" pitchFamily="50" charset="-128"/>
              </a:rPr>
              <a:t>　あなたのご参加を</a:t>
            </a:r>
            <a:endParaRPr lang="en-US" altLang="ja-JP" sz="1100" dirty="0">
              <a:latin typeface="07やさしさゴシック手書き" panose="02000600000000000000" pitchFamily="50" charset="-128"/>
              <a:ea typeface="07やさしさゴシック手書き" panose="02000600000000000000" pitchFamily="50" charset="-128"/>
            </a:endParaRPr>
          </a:p>
          <a:p>
            <a:r>
              <a:rPr lang="ja-JP" altLang="en-US" sz="1100" dirty="0">
                <a:latin typeface="07やさしさゴシック手書き" panose="02000600000000000000" pitchFamily="50" charset="-128"/>
                <a:ea typeface="07やさしさゴシック手書き" panose="02000600000000000000" pitchFamily="50" charset="-128"/>
              </a:rPr>
              <a:t>　　　　お待ちしております</a:t>
            </a:r>
            <a:endParaRPr lang="en-US" altLang="ja-JP" sz="1100" dirty="0">
              <a:latin typeface="07やさしさゴシック手書き" panose="02000600000000000000" pitchFamily="50" charset="-128"/>
              <a:ea typeface="07やさしさゴシック手書き" panose="02000600000000000000" pitchFamily="50" charset="-128"/>
            </a:endParaRPr>
          </a:p>
          <a:p>
            <a:endParaRPr lang="en-US" altLang="ja-JP" sz="1400" dirty="0">
              <a:latin typeface="07やさしさゴシックボールド" panose="02000600000000000000" pitchFamily="2" charset="-128"/>
              <a:ea typeface="07やさしさゴシックボールド" panose="02000600000000000000" pitchFamily="2" charset="-128"/>
            </a:endParaRPr>
          </a:p>
          <a:p>
            <a:r>
              <a:rPr kumimoji="1" lang="ja-JP" altLang="en-US" sz="1100" dirty="0">
                <a:latin typeface="07やさしさゴシック手書き" panose="02000600000000000000" pitchFamily="50" charset="-128"/>
                <a:ea typeface="07やさしさゴシック手書き" panose="02000600000000000000" pitchFamily="50" charset="-128"/>
              </a:rPr>
              <a:t>　</a:t>
            </a:r>
            <a:r>
              <a:rPr kumimoji="1" lang="en-US" altLang="ja-JP" sz="1100" dirty="0">
                <a:latin typeface="07やさしさゴシック手書き" panose="02000600000000000000" pitchFamily="50" charset="-128"/>
                <a:ea typeface="07やさしさゴシック手書き" panose="02000600000000000000" pitchFamily="50" charset="-128"/>
              </a:rPr>
              <a:t>2017</a:t>
            </a:r>
            <a:r>
              <a:rPr kumimoji="1" lang="ja-JP" altLang="en-US" sz="1100" dirty="0">
                <a:latin typeface="07やさしさゴシック手書き" panose="02000600000000000000" pitchFamily="50" charset="-128"/>
                <a:ea typeface="07やさしさゴシック手書き" panose="02000600000000000000" pitchFamily="50" charset="-128"/>
              </a:rPr>
              <a:t>松江だんだん夏踊りが、</a:t>
            </a:r>
            <a:r>
              <a:rPr kumimoji="1" lang="en-US" altLang="ja-JP" sz="1100" dirty="0">
                <a:latin typeface="07やさしさゴシック手書き" panose="02000600000000000000" pitchFamily="50" charset="-128"/>
                <a:ea typeface="07やさしさゴシック手書き" panose="02000600000000000000" pitchFamily="50" charset="-128"/>
              </a:rPr>
              <a:t>8</a:t>
            </a:r>
            <a:r>
              <a:rPr kumimoji="1" lang="ja-JP" altLang="en-US" sz="1100" dirty="0">
                <a:latin typeface="07やさしさゴシック手書き" panose="02000600000000000000" pitchFamily="50" charset="-128"/>
                <a:ea typeface="07やさしさゴシック手書き" panose="02000600000000000000" pitchFamily="50" charset="-128"/>
              </a:rPr>
              <a:t>月</a:t>
            </a:r>
            <a:r>
              <a:rPr kumimoji="1" lang="en-US" altLang="ja-JP" sz="1100" dirty="0">
                <a:latin typeface="07やさしさゴシック手書き" panose="02000600000000000000" pitchFamily="50" charset="-128"/>
                <a:ea typeface="07やさしさゴシック手書き" panose="02000600000000000000" pitchFamily="50" charset="-128"/>
              </a:rPr>
              <a:t>26</a:t>
            </a:r>
            <a:r>
              <a:rPr kumimoji="1" lang="ja-JP" altLang="en-US" sz="1100" dirty="0">
                <a:latin typeface="07やさしさゴシック手書き" panose="02000600000000000000" pitchFamily="50" charset="-128"/>
                <a:ea typeface="07やさしさゴシック手書き" panose="02000600000000000000" pitchFamily="50" charset="-128"/>
              </a:rPr>
              <a:t>日</a:t>
            </a:r>
            <a:r>
              <a:rPr kumimoji="1" lang="en-US" altLang="ja-JP" sz="1100" dirty="0">
                <a:latin typeface="07やさしさゴシック手書き" panose="02000600000000000000" pitchFamily="50" charset="-128"/>
                <a:ea typeface="07やさしさゴシック手書き" panose="02000600000000000000" pitchFamily="50" charset="-128"/>
              </a:rPr>
              <a:t>(</a:t>
            </a:r>
            <a:r>
              <a:rPr kumimoji="1" lang="ja-JP" altLang="en-US" sz="1100" dirty="0">
                <a:latin typeface="07やさしさゴシック手書き" panose="02000600000000000000" pitchFamily="50" charset="-128"/>
                <a:ea typeface="07やさしさゴシック手書き" panose="02000600000000000000" pitchFamily="50" charset="-128"/>
              </a:rPr>
              <a:t>土</a:t>
            </a:r>
            <a:r>
              <a:rPr kumimoji="1" lang="en-US" altLang="ja-JP" sz="1100" dirty="0">
                <a:latin typeface="07やさしさゴシック手書き" panose="02000600000000000000" pitchFamily="50" charset="-128"/>
                <a:ea typeface="07やさしさゴシック手書き" panose="02000600000000000000" pitchFamily="50" charset="-128"/>
              </a:rPr>
              <a:t>)</a:t>
            </a:r>
            <a:r>
              <a:rPr lang="ja-JP" altLang="en-US" sz="1100" dirty="0">
                <a:latin typeface="07やさしさゴシック手書き" panose="02000600000000000000" pitchFamily="50" charset="-128"/>
                <a:ea typeface="07やさしさゴシック手書き" panose="02000600000000000000" pitchFamily="50" charset="-128"/>
              </a:rPr>
              <a:t>、</a:t>
            </a:r>
            <a:r>
              <a:rPr kumimoji="1" lang="ja-JP" altLang="en-US" sz="1100" dirty="0">
                <a:latin typeface="07やさしさゴシック手書き" panose="02000600000000000000" pitchFamily="50" charset="-128"/>
                <a:ea typeface="07やさしさゴシック手書き" panose="02000600000000000000" pitchFamily="50" charset="-128"/>
              </a:rPr>
              <a:t>松江城馬留特設ステージにおいて開催されます。</a:t>
            </a:r>
            <a:endParaRPr kumimoji="1" lang="en-US" altLang="ja-JP" sz="1100" dirty="0">
              <a:latin typeface="07やさしさゴシック手書き" panose="02000600000000000000" pitchFamily="50" charset="-128"/>
              <a:ea typeface="07やさしさゴシック手書き" panose="02000600000000000000" pitchFamily="50" charset="-128"/>
            </a:endParaRPr>
          </a:p>
          <a:p>
            <a:r>
              <a:rPr lang="ja-JP" altLang="en-US" sz="1100" dirty="0">
                <a:latin typeface="07やさしさゴシック手書き" panose="02000600000000000000" pitchFamily="50" charset="-128"/>
                <a:ea typeface="07やさしさゴシック手書き" panose="02000600000000000000" pitchFamily="50" charset="-128"/>
              </a:rPr>
              <a:t>参加をご希望の方、お問い合わせ等については、古江公民館までご連絡ください。</a:t>
            </a:r>
            <a:endParaRPr lang="en-US" altLang="ja-JP" sz="1100" dirty="0">
              <a:latin typeface="07やさしさゴシック手書き" panose="02000600000000000000" pitchFamily="50" charset="-128"/>
              <a:ea typeface="07やさしさゴシック手書き" panose="02000600000000000000" pitchFamily="50" charset="-128"/>
            </a:endParaRPr>
          </a:p>
          <a:p>
            <a:endParaRPr kumimoji="1" lang="en-US" altLang="ja-JP" sz="1200" dirty="0">
              <a:latin typeface="07やさしさゴシックボールド" panose="02000600000000000000" pitchFamily="2" charset="-128"/>
              <a:ea typeface="07やさしさゴシックボールド" panose="02000600000000000000" pitchFamily="2" charset="-128"/>
            </a:endParaRPr>
          </a:p>
          <a:p>
            <a:r>
              <a:rPr lang="ja-JP" altLang="en-US" sz="1200" dirty="0">
                <a:latin typeface="07やさしさゴシックボールド" panose="02000600000000000000" pitchFamily="2" charset="-128"/>
                <a:ea typeface="07やさしさゴシックボールド" panose="02000600000000000000" pitchFamily="2" charset="-128"/>
              </a:rPr>
              <a:t>古江公民館　📞</a:t>
            </a:r>
            <a:r>
              <a:rPr lang="en-US" altLang="ja-JP" sz="1200" dirty="0">
                <a:latin typeface="07やさしさゴシックボールド" panose="02000600000000000000" pitchFamily="2" charset="-128"/>
                <a:ea typeface="07やさしさゴシックボールド" panose="02000600000000000000" pitchFamily="2" charset="-128"/>
              </a:rPr>
              <a:t>36</a:t>
            </a:r>
            <a:r>
              <a:rPr lang="ja-JP" altLang="en-US" sz="1200" dirty="0">
                <a:latin typeface="07やさしさゴシックボールド" panose="02000600000000000000" pitchFamily="2" charset="-128"/>
                <a:ea typeface="07やさしさゴシックボールド" panose="02000600000000000000" pitchFamily="2" charset="-128"/>
              </a:rPr>
              <a:t>－</a:t>
            </a:r>
            <a:r>
              <a:rPr lang="en-US" altLang="ja-JP" sz="1200" dirty="0">
                <a:latin typeface="07やさしさゴシックボールド" panose="02000600000000000000" pitchFamily="2" charset="-128"/>
                <a:ea typeface="07やさしさゴシックボールド" panose="02000600000000000000" pitchFamily="2" charset="-128"/>
              </a:rPr>
              <a:t>8054</a:t>
            </a:r>
            <a:endParaRPr kumimoji="1" lang="ja-JP" altLang="en-US" sz="1200" dirty="0">
              <a:latin typeface="07やさしさゴシックボールド" panose="02000600000000000000" pitchFamily="2" charset="-128"/>
              <a:ea typeface="07やさしさゴシックボールド" panose="02000600000000000000" pitchFamily="2" charset="-128"/>
            </a:endParaRPr>
          </a:p>
        </p:txBody>
      </p:sp>
      <p:grpSp>
        <p:nvGrpSpPr>
          <p:cNvPr id="21" name="グループ化 20">
            <a:extLst>
              <a:ext uri="{FF2B5EF4-FFF2-40B4-BE49-F238E27FC236}">
                <a16:creationId xmlns:a16="http://schemas.microsoft.com/office/drawing/2014/main" id="{385A6AE8-1995-4F99-84D1-B48A02D97C73}"/>
              </a:ext>
            </a:extLst>
          </p:cNvPr>
          <p:cNvGrpSpPr/>
          <p:nvPr/>
        </p:nvGrpSpPr>
        <p:grpSpPr>
          <a:xfrm>
            <a:off x="4530729" y="11003011"/>
            <a:ext cx="2324841" cy="821535"/>
            <a:chOff x="4711704" y="11003011"/>
            <a:chExt cx="2324841" cy="821535"/>
          </a:xfrm>
        </p:grpSpPr>
        <p:sp>
          <p:nvSpPr>
            <p:cNvPr id="11" name="テキスト ボックス 10">
              <a:extLst>
                <a:ext uri="{FF2B5EF4-FFF2-40B4-BE49-F238E27FC236}">
                  <a16:creationId xmlns:a16="http://schemas.microsoft.com/office/drawing/2014/main" id="{3BCD209A-4AB7-4B67-B5B4-5644BB610358}"/>
                </a:ext>
              </a:extLst>
            </p:cNvPr>
            <p:cNvSpPr txBox="1"/>
            <p:nvPr/>
          </p:nvSpPr>
          <p:spPr>
            <a:xfrm rot="21117753">
              <a:off x="4717685" y="11003011"/>
              <a:ext cx="601376" cy="338554"/>
            </a:xfrm>
            <a:prstGeom prst="rect">
              <a:avLst/>
            </a:prstGeom>
            <a:noFill/>
          </p:spPr>
          <p:txBody>
            <a:bodyPr wrap="square" rtlCol="0">
              <a:spAutoFit/>
            </a:bodyPr>
            <a:lstStyle/>
            <a:p>
              <a:r>
                <a:rPr kumimoji="1" lang="en-US" altLang="ja-JP" sz="1600" b="1" dirty="0"/>
                <a:t>2017</a:t>
              </a:r>
              <a:endParaRPr kumimoji="1" lang="ja-JP" altLang="en-US" b="1" dirty="0"/>
            </a:p>
          </p:txBody>
        </p:sp>
        <p:sp>
          <p:nvSpPr>
            <p:cNvPr id="48" name="テキスト ボックス 47">
              <a:extLst>
                <a:ext uri="{FF2B5EF4-FFF2-40B4-BE49-F238E27FC236}">
                  <a16:creationId xmlns:a16="http://schemas.microsoft.com/office/drawing/2014/main" id="{218BD3AC-B3FF-4248-BE12-BF7A40059143}"/>
                </a:ext>
              </a:extLst>
            </p:cNvPr>
            <p:cNvSpPr txBox="1"/>
            <p:nvPr/>
          </p:nvSpPr>
          <p:spPr>
            <a:xfrm>
              <a:off x="4711704" y="11276395"/>
              <a:ext cx="2324841" cy="400110"/>
            </a:xfrm>
            <a:prstGeom prst="rect">
              <a:avLst/>
            </a:prstGeom>
            <a:noFill/>
          </p:spPr>
          <p:txBody>
            <a:bodyPr wrap="square" rtlCol="0">
              <a:spAutoFit/>
            </a:bodyPr>
            <a:lstStyle/>
            <a:p>
              <a:r>
                <a:rPr kumimoji="1" lang="ja-JP" altLang="en-US" sz="2000" dirty="0">
                  <a:latin typeface="07にくまるフォント" panose="02000900000000000000" pitchFamily="50" charset="-128"/>
                  <a:ea typeface="07にくまるフォント" panose="02000900000000000000" pitchFamily="50" charset="-128"/>
                </a:rPr>
                <a:t>松江　　　　 踊</a:t>
              </a:r>
              <a:r>
                <a:rPr kumimoji="1" lang="ja-JP" altLang="en-US" sz="1800" dirty="0">
                  <a:latin typeface="ＫＦひま字キッズ" panose="02000600000000000000" pitchFamily="50" charset="-128"/>
                  <a:ea typeface="ＫＦひま字キッズ" panose="02000600000000000000" pitchFamily="50" charset="-128"/>
                </a:rPr>
                <a:t>り</a:t>
              </a:r>
              <a:endParaRPr kumimoji="1" lang="ja-JP" altLang="en-US" sz="3200" dirty="0">
                <a:latin typeface="ＫＦひま字キッズ" panose="02000600000000000000" pitchFamily="50" charset="-128"/>
                <a:ea typeface="ＫＦひま字キッズ" panose="02000600000000000000" pitchFamily="50" charset="-128"/>
              </a:endParaRPr>
            </a:p>
          </p:txBody>
        </p:sp>
        <p:sp>
          <p:nvSpPr>
            <p:cNvPr id="53" name="テキスト ボックス 52">
              <a:extLst>
                <a:ext uri="{FF2B5EF4-FFF2-40B4-BE49-F238E27FC236}">
                  <a16:creationId xmlns:a16="http://schemas.microsoft.com/office/drawing/2014/main" id="{480C57C7-FAEF-40E0-8EB7-3E1BEDDF6BE3}"/>
                </a:ext>
              </a:extLst>
            </p:cNvPr>
            <p:cNvSpPr txBox="1"/>
            <p:nvPr/>
          </p:nvSpPr>
          <p:spPr>
            <a:xfrm rot="21117753">
              <a:off x="5255378" y="11189942"/>
              <a:ext cx="677369" cy="369332"/>
            </a:xfrm>
            <a:prstGeom prst="rect">
              <a:avLst/>
            </a:prstGeom>
            <a:noFill/>
          </p:spPr>
          <p:txBody>
            <a:bodyPr wrap="square" rtlCol="0">
              <a:spAutoFit/>
            </a:bodyPr>
            <a:lstStyle/>
            <a:p>
              <a:r>
                <a:rPr lang="ja-JP" altLang="en-US" sz="1800" dirty="0">
                  <a:latin typeface="ＫＦひま字キッズ" panose="02000600000000000000" pitchFamily="50" charset="-128"/>
                  <a:ea typeface="ＫＦひま字キッズ" panose="02000600000000000000" pitchFamily="50" charset="-128"/>
                </a:rPr>
                <a:t>だん</a:t>
              </a:r>
            </a:p>
          </p:txBody>
        </p:sp>
        <p:sp>
          <p:nvSpPr>
            <p:cNvPr id="57" name="テキスト ボックス 56">
              <a:extLst>
                <a:ext uri="{FF2B5EF4-FFF2-40B4-BE49-F238E27FC236}">
                  <a16:creationId xmlns:a16="http://schemas.microsoft.com/office/drawing/2014/main" id="{89858078-50CC-4797-8125-116B15D35DF3}"/>
                </a:ext>
              </a:extLst>
            </p:cNvPr>
            <p:cNvSpPr txBox="1"/>
            <p:nvPr/>
          </p:nvSpPr>
          <p:spPr>
            <a:xfrm rot="21117753">
              <a:off x="5552454" y="11370388"/>
              <a:ext cx="677369" cy="369332"/>
            </a:xfrm>
            <a:prstGeom prst="rect">
              <a:avLst/>
            </a:prstGeom>
            <a:noFill/>
          </p:spPr>
          <p:txBody>
            <a:bodyPr wrap="square" rtlCol="0">
              <a:spAutoFit/>
            </a:bodyPr>
            <a:lstStyle/>
            <a:p>
              <a:r>
                <a:rPr lang="ja-JP" altLang="en-US" sz="1800" dirty="0">
                  <a:latin typeface="ＫＦひま字キッズ" panose="02000600000000000000" pitchFamily="50" charset="-128"/>
                  <a:ea typeface="ＫＦひま字キッズ" panose="02000600000000000000" pitchFamily="50" charset="-128"/>
                </a:rPr>
                <a:t>だん</a:t>
              </a:r>
            </a:p>
          </p:txBody>
        </p:sp>
        <p:sp>
          <p:nvSpPr>
            <p:cNvPr id="62" name="テキスト ボックス 61">
              <a:extLst>
                <a:ext uri="{FF2B5EF4-FFF2-40B4-BE49-F238E27FC236}">
                  <a16:creationId xmlns:a16="http://schemas.microsoft.com/office/drawing/2014/main" id="{46019F30-21FF-4445-BF0E-1483179C2A29}"/>
                </a:ext>
              </a:extLst>
            </p:cNvPr>
            <p:cNvSpPr txBox="1"/>
            <p:nvPr/>
          </p:nvSpPr>
          <p:spPr>
            <a:xfrm rot="21117753">
              <a:off x="5922119" y="11055105"/>
              <a:ext cx="635720" cy="769441"/>
            </a:xfrm>
            <a:prstGeom prst="rect">
              <a:avLst/>
            </a:prstGeom>
            <a:noFill/>
          </p:spPr>
          <p:txBody>
            <a:bodyPr wrap="square" rtlCol="0">
              <a:spAutoFit/>
            </a:bodyPr>
            <a:lstStyle/>
            <a:p>
              <a:r>
                <a:rPr lang="ja-JP" altLang="en-US" sz="4400" dirty="0">
                  <a:solidFill>
                    <a:srgbClr val="FF0000"/>
                  </a:solidFill>
                  <a:latin typeface="魚石行書" panose="02000609000000000000" pitchFamily="1" charset="-128"/>
                  <a:ea typeface="魚石行書" panose="02000609000000000000" pitchFamily="1" charset="-128"/>
                </a:rPr>
                <a:t>夏</a:t>
              </a:r>
              <a:endParaRPr kumimoji="1" lang="ja-JP" altLang="en-US" sz="6600" dirty="0">
                <a:solidFill>
                  <a:srgbClr val="FF0000"/>
                </a:solidFill>
                <a:latin typeface="魚石行書" panose="02000609000000000000" pitchFamily="1" charset="-128"/>
                <a:ea typeface="魚石行書" panose="02000609000000000000" pitchFamily="1" charset="-128"/>
              </a:endParaRPr>
            </a:p>
          </p:txBody>
        </p:sp>
      </p:grpSp>
      <p:graphicFrame>
        <p:nvGraphicFramePr>
          <p:cNvPr id="63" name="表 62">
            <a:extLst>
              <a:ext uri="{FF2B5EF4-FFF2-40B4-BE49-F238E27FC236}">
                <a16:creationId xmlns:a16="http://schemas.microsoft.com/office/drawing/2014/main" id="{0918B742-24B9-419D-82F3-060F978646EE}"/>
              </a:ext>
            </a:extLst>
          </p:cNvPr>
          <p:cNvGraphicFramePr>
            <a:graphicFrameLocks noGrp="1"/>
          </p:cNvGraphicFramePr>
          <p:nvPr>
            <p:extLst>
              <p:ext uri="{D42A27DB-BD31-4B8C-83A1-F6EECF244321}">
                <p14:modId xmlns:p14="http://schemas.microsoft.com/office/powerpoint/2010/main" val="4000269153"/>
              </p:ext>
            </p:extLst>
          </p:nvPr>
        </p:nvGraphicFramePr>
        <p:xfrm>
          <a:off x="122631" y="98292"/>
          <a:ext cx="10452707" cy="7408526"/>
        </p:xfrm>
        <a:graphic>
          <a:graphicData uri="http://schemas.openxmlformats.org/drawingml/2006/table">
            <a:tbl>
              <a:tblPr>
                <a:tableStyleId>{BDBED569-4797-4DF1-A0F4-6AAB3CD982D8}</a:tableStyleId>
              </a:tblPr>
              <a:tblGrid>
                <a:gridCol w="325582">
                  <a:extLst>
                    <a:ext uri="{9D8B030D-6E8A-4147-A177-3AD203B41FA5}">
                      <a16:colId xmlns:a16="http://schemas.microsoft.com/office/drawing/2014/main" val="20000"/>
                    </a:ext>
                  </a:extLst>
                </a:gridCol>
                <a:gridCol w="338164">
                  <a:extLst>
                    <a:ext uri="{9D8B030D-6E8A-4147-A177-3AD203B41FA5}">
                      <a16:colId xmlns:a16="http://schemas.microsoft.com/office/drawing/2014/main" val="20001"/>
                    </a:ext>
                  </a:extLst>
                </a:gridCol>
                <a:gridCol w="4653690">
                  <a:extLst>
                    <a:ext uri="{9D8B030D-6E8A-4147-A177-3AD203B41FA5}">
                      <a16:colId xmlns:a16="http://schemas.microsoft.com/office/drawing/2014/main" val="20002"/>
                    </a:ext>
                  </a:extLst>
                </a:gridCol>
                <a:gridCol w="1603879">
                  <a:extLst>
                    <a:ext uri="{9D8B030D-6E8A-4147-A177-3AD203B41FA5}">
                      <a16:colId xmlns:a16="http://schemas.microsoft.com/office/drawing/2014/main" val="20003"/>
                    </a:ext>
                  </a:extLst>
                </a:gridCol>
                <a:gridCol w="1809115">
                  <a:extLst>
                    <a:ext uri="{9D8B030D-6E8A-4147-A177-3AD203B41FA5}">
                      <a16:colId xmlns:a16="http://schemas.microsoft.com/office/drawing/2014/main" val="20004"/>
                    </a:ext>
                  </a:extLst>
                </a:gridCol>
                <a:gridCol w="1722277">
                  <a:extLst>
                    <a:ext uri="{9D8B030D-6E8A-4147-A177-3AD203B41FA5}">
                      <a16:colId xmlns:a16="http://schemas.microsoft.com/office/drawing/2014/main" val="20005"/>
                    </a:ext>
                  </a:extLst>
                </a:gridCol>
              </a:tblGrid>
              <a:tr h="250745">
                <a:tc rowSpan="2">
                  <a:txBody>
                    <a:bodyPr/>
                    <a:lstStyle/>
                    <a:p>
                      <a:pPr marL="0" algn="ctr" defTabSz="801929" rtl="0" eaLnBrk="1" latinLnBrk="0" hangingPunct="1">
                        <a:spcAft>
                          <a:spcPts val="0"/>
                        </a:spcAft>
                      </a:pPr>
                      <a:r>
                        <a:rPr lang="ja-JP" sz="1400" dirty="0">
                          <a:latin typeface="メイリオ" panose="020B0604030504040204" pitchFamily="50" charset="-128"/>
                          <a:ea typeface="メイリオ" panose="020B0604030504040204" pitchFamily="50" charset="-128"/>
                          <a:cs typeface="メイリオ" panose="020B0604030504040204" pitchFamily="50" charset="-128"/>
                        </a:rPr>
                        <a:t>日</a:t>
                      </a:r>
                    </a:p>
                  </a:txBody>
                  <a:tcPr marL="0" marR="0" marT="0" marB="0" anchor="ctr">
                    <a:solidFill>
                      <a:schemeClr val="accent1">
                        <a:lumMod val="40000"/>
                        <a:lumOff val="60000"/>
                      </a:schemeClr>
                    </a:solidFill>
                  </a:tcPr>
                </a:tc>
                <a:tc rowSpan="2">
                  <a:txBody>
                    <a:bodyPr/>
                    <a:lstStyle/>
                    <a:p>
                      <a:pPr algn="ctr">
                        <a:spcAft>
                          <a:spcPts val="0"/>
                        </a:spcAft>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曜日</a:t>
                      </a:r>
                      <a:endParaRPr lang="ja-JP"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tc rowSpan="2">
                  <a:txBody>
                    <a:bodyPr/>
                    <a:lstStyle/>
                    <a:p>
                      <a:pPr algn="ctr">
                        <a:spcAft>
                          <a:spcPts val="0"/>
                        </a:spcAf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sz="2000" b="1" baseline="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 の 行 事 予 定</a:t>
                      </a:r>
                      <a:endParaRPr lang="ja-JP" sz="11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tc gridSpan="3">
                  <a:txBody>
                    <a:bodyPr/>
                    <a:lstStyle/>
                    <a:p>
                      <a:pPr lvl="2" algn="l">
                        <a:lnSpc>
                          <a:spcPts val="1400"/>
                        </a:lnSpc>
                        <a:spcAft>
                          <a:spcPts val="0"/>
                        </a:spcAft>
                      </a:pP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教</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室</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都合により変更になることがあります。</a:t>
                      </a:r>
                      <a:endParaRPr lang="ja-JP"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1336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午</a:t>
                      </a:r>
                      <a:r>
                        <a:rPr lang="ja-JP" altLang="en-US" sz="1400" baseline="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前</a:t>
                      </a:r>
                      <a:endParaRPr 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tc>
                  <a:txBody>
                    <a:bodyPr/>
                    <a:lstStyle/>
                    <a:p>
                      <a:pPr algn="ctr">
                        <a:spcAft>
                          <a:spcPts val="0"/>
                        </a:spcAf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午　後</a:t>
                      </a:r>
                      <a:endParaRPr 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tc>
                  <a:txBody>
                    <a:bodyPr/>
                    <a:lstStyle/>
                    <a:p>
                      <a:pPr algn="ctr">
                        <a:spcAft>
                          <a:spcPts val="0"/>
                        </a:spcAf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夜　間</a:t>
                      </a:r>
                      <a:endParaRPr 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222783">
                <a:tc>
                  <a:txBody>
                    <a:bodyPr/>
                    <a:lstStyle/>
                    <a:p>
                      <a:pPr algn="ctr">
                        <a:spcAft>
                          <a:spcPts val="0"/>
                        </a:spcAft>
                      </a:pPr>
                      <a:r>
                        <a:rPr 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endParaRPr 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algn="ctr">
                        <a:lnSpc>
                          <a:spcPts val="1700"/>
                        </a:lnSpc>
                        <a:spcAft>
                          <a:spcPts val="0"/>
                        </a:spcAft>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endParaRPr 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marR="0" indent="66675" algn="ctr" defTabSz="801929" rtl="0" eaLnBrk="1" fontAlgn="auto" latinLnBrk="0" hangingPunct="1">
                        <a:lnSpc>
                          <a:spcPts val="1700"/>
                        </a:lnSpc>
                        <a:spcBef>
                          <a:spcPts val="0"/>
                        </a:spcBef>
                        <a:spcAft>
                          <a:spcPts val="0"/>
                        </a:spcAft>
                        <a:buClrTx/>
                        <a:buSzTx/>
                        <a:buFontTx/>
                        <a:buNone/>
                        <a:tabLst/>
                        <a:defRPr/>
                      </a:pP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子供書道　囲碁　ゆめ座</a:t>
                      </a:r>
                      <a:endParaRPr lang="en-US"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2"/>
                  </a:ext>
                </a:extLst>
              </a:tr>
              <a:tr h="238701">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algn="ctr">
                        <a:lnSpc>
                          <a:spcPts val="1700"/>
                        </a:lnSpc>
                        <a:spcAft>
                          <a:spcPts val="0"/>
                        </a:spcAft>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lang="ja-JP"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松江市民体育祭バレーボール大会</a:t>
                      </a: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3"/>
                  </a:ext>
                </a:extLst>
              </a:tr>
              <a:tr h="238701">
                <a:tc>
                  <a:txBody>
                    <a:bodyPr/>
                    <a:lstStyle/>
                    <a:p>
                      <a:pPr marL="0" algn="ctr" defTabSz="801929" rtl="0" eaLnBrk="1" latinLnBrk="0" hangingPunct="1">
                        <a:lnSpc>
                          <a:spcPts val="1700"/>
                        </a:lnSpc>
                        <a:spcAft>
                          <a:spcPts val="0"/>
                        </a:spcAft>
                      </a:pPr>
                      <a:r>
                        <a:rPr 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a:t>
                      </a:r>
                      <a:endParaRPr lang="ja-JP"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200" b="0" kern="100" dirty="0">
                          <a:effectLst/>
                          <a:latin typeface="メイリオ" panose="020B0604030504040204" pitchFamily="50" charset="-128"/>
                          <a:ea typeface="メイリオ" panose="020B0604030504040204" pitchFamily="50" charset="-128"/>
                          <a:cs typeface="メイリオ" panose="020B0604030504040204" pitchFamily="50" charset="-128"/>
                        </a:rPr>
                        <a:t>館報編集委員会　社会を明るくする運動街頭活動</a:t>
                      </a:r>
                      <a:endParaRPr lang="ja-JP" alt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4"/>
                  </a:ext>
                </a:extLst>
              </a:tr>
              <a:tr h="222783">
                <a:tc>
                  <a:txBody>
                    <a:bodyPr/>
                    <a:lstStyle/>
                    <a:p>
                      <a:pPr marL="0" algn="ctr" defTabSz="801929" rtl="0" eaLnBrk="1" latinLnBrk="0" hangingPunct="1">
                        <a:lnSpc>
                          <a:spcPts val="1700"/>
                        </a:lnSpc>
                        <a:spcAft>
                          <a:spcPts val="0"/>
                        </a:spcAft>
                      </a:pPr>
                      <a:r>
                        <a:rPr 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4</a:t>
                      </a:r>
                      <a:endParaRPr lang="ja-JP"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火</a:t>
                      </a: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大正琴　ラウンドダンス</a:t>
                      </a: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詩吟</a:t>
                      </a: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5"/>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algn="ctr" defTabSz="801929" rtl="0" eaLnBrk="1" latinLnBrk="0" hangingPunct="1">
                        <a:lnSpc>
                          <a:spcPts val="1700"/>
                        </a:lnSpc>
                        <a:spcAft>
                          <a:spcPts val="0"/>
                        </a:spcAft>
                      </a:pPr>
                      <a:r>
                        <a:rPr lang="ja-JP" alt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水</a:t>
                      </a: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200" b="0" kern="100" dirty="0">
                          <a:effectLst/>
                          <a:latin typeface="メイリオ" panose="020B0604030504040204" pitchFamily="50" charset="-128"/>
                          <a:ea typeface="メイリオ" panose="020B0604030504040204" pitchFamily="50" charset="-128"/>
                          <a:cs typeface="メイリオ" panose="020B0604030504040204" pitchFamily="50" charset="-128"/>
                        </a:rPr>
                        <a:t>古江公民館 地域活動推進部会</a:t>
                      </a:r>
                      <a:endParaRPr lang="ja-JP" altLang="ja-JP" sz="1200" b="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都山流尺八</a:t>
                      </a: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6"/>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木</a:t>
                      </a:r>
                    </a:p>
                  </a:txBody>
                  <a:tcPr marL="36000" marR="0" marT="0" marB="0" anchor="b">
                    <a:noFill/>
                  </a:tcPr>
                </a:tc>
                <a:tc>
                  <a:txBody>
                    <a:bodyPr/>
                    <a:lstStyle/>
                    <a:p>
                      <a:pPr indent="66675" algn="l">
                        <a:lnSpc>
                          <a:spcPts val="1700"/>
                        </a:lnSpc>
                        <a:spcAft>
                          <a:spcPts val="0"/>
                        </a:spcAft>
                      </a:pP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フラダンス</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7"/>
                  </a:ext>
                </a:extLst>
              </a:tr>
              <a:tr h="222783">
                <a:tc>
                  <a:txBody>
                    <a:bodyPr/>
                    <a:lstStyle/>
                    <a:p>
                      <a:pPr marL="0" algn="ctr" defTabSz="801929" rtl="0" eaLnBrk="1" latinLnBrk="0" hangingPunct="1">
                        <a:lnSpc>
                          <a:spcPts val="1700"/>
                        </a:lnSpc>
                        <a:spcAft>
                          <a:spcPts val="0"/>
                        </a:spcAft>
                      </a:pPr>
                      <a:r>
                        <a:rPr 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7</a:t>
                      </a:r>
                      <a:endParaRPr lang="ja-JP"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金</a:t>
                      </a:r>
                      <a:endParaRPr kumimoji="1" lang="en-US" alt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indent="66675" algn="l">
                        <a:lnSpc>
                          <a:spcPts val="1700"/>
                        </a:lnSpc>
                        <a:spcAft>
                          <a:spcPts val="0"/>
                        </a:spcAft>
                      </a:pPr>
                      <a:endParaRPr kumimoji="1" lang="en-US" altLang="ja-JP" sz="12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ふれあい体操</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8"/>
                  </a:ext>
                </a:extLst>
              </a:tr>
              <a:tr h="222783">
                <a:tc>
                  <a:txBody>
                    <a:bodyPr/>
                    <a:lstStyle/>
                    <a:p>
                      <a:pPr algn="ctr">
                        <a:lnSpc>
                          <a:spcPts val="1700"/>
                        </a:lnSpc>
                        <a:spcAft>
                          <a:spcPts val="0"/>
                        </a:spcAft>
                      </a:pPr>
                      <a:r>
                        <a:rPr 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a:t>
                      </a:r>
                      <a:endParaRPr 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algn="ctr" defTabSz="801929" rtl="0" eaLnBrk="1" latinLnBrk="0" hangingPunct="1">
                        <a:lnSpc>
                          <a:spcPts val="1700"/>
                        </a:lnSpc>
                        <a:spcAft>
                          <a:spcPts val="0"/>
                        </a:spcAft>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p>
                  </a:txBody>
                  <a:tcPr marL="36000" marR="0" marT="0" marB="0" anchor="b">
                    <a:solidFill>
                      <a:srgbClr val="8FAADC"/>
                    </a:solidFill>
                  </a:tcPr>
                </a:tc>
                <a:tc>
                  <a:txBody>
                    <a:bodyPr/>
                    <a:lstStyle/>
                    <a:p>
                      <a:pPr marL="0" marR="0" indent="85725" algn="l" defTabSz="801929" rtl="0" eaLnBrk="1" fontAlgn="auto" latinLnBrk="0" hangingPunct="1">
                        <a:lnSpc>
                          <a:spcPts val="1700"/>
                        </a:lnSpc>
                        <a:spcBef>
                          <a:spcPts val="0"/>
                        </a:spcBef>
                        <a:spcAft>
                          <a:spcPts val="0"/>
                        </a:spcAft>
                        <a:buClrTx/>
                        <a:buSzTx/>
                        <a:buFontTx/>
                        <a:buNone/>
                        <a:tabLst/>
                        <a:defRPr/>
                      </a:pPr>
                      <a:r>
                        <a:rPr lang="ja-JP" alt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古江寿クラブ連合会スポーツ大会</a:t>
                      </a: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小原流生花</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大人書道　ゆめ座</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09"/>
                  </a:ext>
                </a:extLst>
              </a:tr>
              <a:tr h="222783">
                <a:tc>
                  <a:txBody>
                    <a:bodyPr/>
                    <a:lstStyle/>
                    <a:p>
                      <a:pPr marL="0" algn="ctr" defTabSz="801929" rtl="0" eaLnBrk="1" latinLnBrk="0" hangingPunct="1">
                        <a:lnSpc>
                          <a:spcPts val="1700"/>
                        </a:lnSpc>
                        <a:spcAft>
                          <a:spcPts val="0"/>
                        </a:spcAft>
                      </a:pPr>
                      <a:r>
                        <a:rPr 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endParaRPr 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p>
                  </a:txBody>
                  <a:tcPr marL="36000" marR="0" marT="0" marB="0" anchor="b">
                    <a:solidFill>
                      <a:srgbClr val="8FAADC"/>
                    </a:solid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清掃ボランティア　ペットボトルロケット打上大会</a:t>
                      </a: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日舞</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0"/>
                  </a:ext>
                </a:extLst>
              </a:tr>
              <a:tr h="222783">
                <a:tc>
                  <a:txBody>
                    <a:bodyPr/>
                    <a:lstStyle/>
                    <a:p>
                      <a:pPr marL="0" algn="ctr" defTabSz="801929" rtl="0" eaLnBrk="1" latinLnBrk="0" hangingPunct="1">
                        <a:lnSpc>
                          <a:spcPts val="1400"/>
                        </a:lnSpc>
                        <a:spcAft>
                          <a:spcPts val="0"/>
                        </a:spcAft>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古江大茶会</a:t>
                      </a: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1"/>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en-US" alt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火</a:t>
                      </a:r>
                    </a:p>
                  </a:txBody>
                  <a:tcPr marL="36000" marR="0" marT="0" marB="0" anchor="b">
                    <a:noFill/>
                  </a:tcPr>
                </a:tc>
                <a:tc>
                  <a:txBody>
                    <a:bodyPr/>
                    <a:lstStyle/>
                    <a:p>
                      <a:pPr marL="0" marR="66675" indent="66675" algn="l" defTabSz="1069208" rtl="0" eaLnBrk="1" fontAlgn="auto" latinLnBrk="0" hangingPunct="1">
                        <a:lnSpc>
                          <a:spcPts val="1700"/>
                        </a:lnSpc>
                        <a:spcBef>
                          <a:spcPts val="0"/>
                        </a:spcBef>
                        <a:spcAft>
                          <a:spcPts val="0"/>
                        </a:spcAft>
                        <a:buClrTx/>
                        <a:buSzTx/>
                        <a:buFontTx/>
                        <a:buNone/>
                        <a:tabLst/>
                        <a:defRPr/>
                      </a:pPr>
                      <a:endParaRPr kumimoji="1" lang="ja-JP" altLang="en-US" sz="1200" b="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日本画　ラウンドダンス</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2"/>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水</a:t>
                      </a:r>
                    </a:p>
                  </a:txBody>
                  <a:tcPr marL="36000" marR="0" marT="0" marB="0" anchor="b">
                    <a:noFill/>
                  </a:tcPr>
                </a:tc>
                <a:tc>
                  <a:txBody>
                    <a:bodyPr/>
                    <a:lstStyle/>
                    <a:p>
                      <a:pPr indent="66675" algn="l">
                        <a:lnSpc>
                          <a:spcPts val="1700"/>
                        </a:lnSpc>
                        <a:spcAft>
                          <a:spcPts val="0"/>
                        </a:spcAft>
                      </a:pP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絵手紙</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都山流尺八</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3"/>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algn="ctr" defTabSz="801929" rtl="0" eaLnBrk="1" latinLnBrk="0" hangingPunct="1">
                        <a:lnSpc>
                          <a:spcPts val="1700"/>
                        </a:lnSpc>
                        <a:spcAft>
                          <a:spcPts val="0"/>
                        </a:spcAft>
                      </a:pPr>
                      <a:r>
                        <a:rPr lang="ja-JP" alt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木</a:t>
                      </a: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kumimoji="1" lang="ja-JP" altLang="en-US"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フォークダンス</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4"/>
                  </a:ext>
                </a:extLst>
              </a:tr>
              <a:tr h="222783">
                <a:tc>
                  <a:txBody>
                    <a:bodyPr/>
                    <a:lstStyle/>
                    <a:p>
                      <a:pPr marL="0" algn="ctr" defTabSz="801929" rtl="0" eaLnBrk="1" latinLnBrk="0" hangingPunct="1">
                        <a:lnSpc>
                          <a:spcPts val="1400"/>
                        </a:lnSpc>
                        <a:spcAft>
                          <a:spcPts val="0"/>
                        </a:spcAft>
                      </a:pPr>
                      <a:r>
                        <a:rPr 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14</a:t>
                      </a:r>
                      <a:endParaRPr lang="ja-JP"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金</a:t>
                      </a:r>
                    </a:p>
                  </a:txBody>
                  <a:tcPr marL="36000" marR="0" marT="0" marB="0" anchor="b">
                    <a:no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200" b="0" kern="100" dirty="0">
                          <a:effectLst/>
                          <a:latin typeface="メイリオ" panose="020B0604030504040204" pitchFamily="50" charset="-128"/>
                          <a:ea typeface="メイリオ" panose="020B0604030504040204" pitchFamily="50" charset="-128"/>
                          <a:cs typeface="メイリオ" panose="020B0604030504040204" pitchFamily="50" charset="-128"/>
                        </a:rPr>
                        <a:t>体協専門部スタッフ会</a:t>
                      </a:r>
                      <a:r>
                        <a:rPr lang="ja-JP" alt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　　　　　　　　　　　事務室閉室</a:t>
                      </a:r>
                      <a:r>
                        <a:rPr lang="en-US" alt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午後</a:t>
                      </a:r>
                      <a:r>
                        <a:rPr lang="en-US" alt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just">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just">
                        <a:lnSpc>
                          <a:spcPts val="17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b"/>
                </a:tc>
                <a:tc>
                  <a:txBody>
                    <a:bodyPr/>
                    <a:lstStyle/>
                    <a:p>
                      <a:pPr marL="0" marR="0" indent="66675" algn="just" defTabSz="801929" rtl="0" eaLnBrk="1" fontAlgn="auto" latinLnBrk="0" hangingPunct="1">
                        <a:lnSpc>
                          <a:spcPts val="17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歌謡</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5"/>
                  </a:ext>
                </a:extLst>
              </a:tr>
              <a:tr h="252284">
                <a:tc>
                  <a:txBody>
                    <a:bodyPr/>
                    <a:lstStyle/>
                    <a:p>
                      <a:pPr algn="ctr">
                        <a:lnSpc>
                          <a:spcPts val="1700"/>
                        </a:lnSpc>
                        <a:spcAft>
                          <a:spcPts val="0"/>
                        </a:spcAft>
                      </a:pPr>
                      <a:r>
                        <a:rPr 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15</a:t>
                      </a:r>
                      <a:endParaRPr 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algn="ctr" defTabSz="801929" rtl="0" eaLnBrk="1" latinLnBrk="0" hangingPunct="1">
                        <a:lnSpc>
                          <a:spcPts val="1700"/>
                        </a:lnSpc>
                        <a:spcAft>
                          <a:spcPts val="0"/>
                        </a:spcAft>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p>
                  </a:txBody>
                  <a:tcPr marL="36000" marR="0" marT="0" marB="0" anchor="b">
                    <a:solidFill>
                      <a:srgbClr val="8FAADC"/>
                    </a:solidFill>
                  </a:tcPr>
                </a:tc>
                <a:tc>
                  <a:txBody>
                    <a:bodyPr/>
                    <a:lstStyle/>
                    <a:p>
                      <a:pPr marL="0" marR="43815" indent="66675" algn="l" defTabSz="1069208" rtl="0" eaLnBrk="1" fontAlgn="auto" latinLnBrk="0" hangingPunct="1">
                        <a:lnSpc>
                          <a:spcPts val="1700"/>
                        </a:lnSpc>
                        <a:spcBef>
                          <a:spcPts val="0"/>
                        </a:spcBef>
                        <a:spcAft>
                          <a:spcPts val="0"/>
                        </a:spcAft>
                        <a:buClrTx/>
                        <a:buSzTx/>
                        <a:buFontTx/>
                        <a:buNone/>
                        <a:tabLst/>
                        <a:defRPr/>
                      </a:pPr>
                      <a:endParaRPr kumimoji="1" lang="ja-JP" altLang="ja-JP"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子供書道　囲碁　ゆめ座</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6"/>
                  </a:ext>
                </a:extLst>
              </a:tr>
              <a:tr h="222783">
                <a:tc>
                  <a:txBody>
                    <a:bodyPr/>
                    <a:lstStyle/>
                    <a:p>
                      <a:pPr marL="0" algn="ctr" defTabSz="801929" rtl="0" eaLnBrk="1" latinLnBrk="0" hangingPunct="1">
                        <a:lnSpc>
                          <a:spcPts val="1700"/>
                        </a:lnSpc>
                        <a:spcAft>
                          <a:spcPts val="0"/>
                        </a:spcAft>
                      </a:pPr>
                      <a:r>
                        <a:rPr 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endParaRPr 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p>
                  </a:txBody>
                  <a:tcPr marL="36000" marR="0" marT="0" marB="0" anchor="b">
                    <a:solidFill>
                      <a:srgbClr val="8FAADC"/>
                    </a:solid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7"/>
                  </a:ext>
                </a:extLst>
              </a:tr>
              <a:tr h="222783">
                <a:tc>
                  <a:txBody>
                    <a:bodyPr/>
                    <a:lstStyle/>
                    <a:p>
                      <a:pPr marL="0" marR="0" indent="0" algn="ctr" defTabSz="801929" rtl="0" eaLnBrk="1" fontAlgn="auto" latinLnBrk="0" hangingPunct="1">
                        <a:lnSpc>
                          <a:spcPts val="1700"/>
                        </a:lnSpc>
                        <a:spcBef>
                          <a:spcPts val="0"/>
                        </a:spcBef>
                        <a:spcAft>
                          <a:spcPts val="0"/>
                        </a:spcAft>
                        <a:buClrTx/>
                        <a:buSzTx/>
                        <a:buFontTx/>
                        <a:buNone/>
                        <a:tabLst/>
                        <a:defRPr/>
                      </a:pPr>
                      <a:r>
                        <a:rPr kumimoji="1" 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17</a:t>
                      </a:r>
                      <a:endParaRPr kumimoji="1" lang="ja-JP"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0" marT="0" marB="0" anchor="b">
                    <a:solidFill>
                      <a:srgbClr val="8FAADC"/>
                    </a:solidFill>
                  </a:tcPr>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海の日</a:t>
                      </a:r>
                      <a:endParaRPr lang="ja-JP" alt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indent="66675" algn="just" defTabSz="801929" rtl="0" eaLnBrk="1" latinLnBrk="0" hangingPunct="1">
                        <a:lnSpc>
                          <a:spcPts val="1700"/>
                        </a:lnSpc>
                        <a:spcAft>
                          <a:spcPts val="0"/>
                        </a:spcAft>
                      </a:pPr>
                      <a:endParaRPr kumimoji="1" 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indent="66675" algn="just" defTabSz="801929" rtl="0" eaLnBrk="1" latinLnBrk="0" hangingPunct="1">
                        <a:lnSpc>
                          <a:spcPts val="1700"/>
                        </a:lnSpc>
                        <a:spcAft>
                          <a:spcPts val="0"/>
                        </a:spcAft>
                      </a:pPr>
                      <a:endParaRPr kumimoji="1" 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alt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8"/>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18</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火</a:t>
                      </a:r>
                    </a:p>
                  </a:txBody>
                  <a:tcPr marL="36000" marR="0" marT="0" marB="0" anchor="b">
                    <a:noFill/>
                  </a:tcPr>
                </a:tc>
                <a:tc>
                  <a:txBody>
                    <a:bodyPr/>
                    <a:lstStyle/>
                    <a:p>
                      <a:pPr marL="0" marR="66675" indent="66675" algn="r" defTabSz="801929" rtl="0" eaLnBrk="1" fontAlgn="auto" latinLnBrk="0" hangingPunct="1">
                        <a:lnSpc>
                          <a:spcPts val="1700"/>
                        </a:lnSpc>
                        <a:spcBef>
                          <a:spcPts val="0"/>
                        </a:spcBef>
                        <a:spcAft>
                          <a:spcPts val="0"/>
                        </a:spcAft>
                        <a:buClrTx/>
                        <a:buSzTx/>
                        <a:buFontTx/>
                        <a:buNone/>
                        <a:tabLst/>
                        <a:defRPr/>
                      </a:pPr>
                      <a:r>
                        <a:rPr kumimoji="1" lang="ja-JP" altLang="en-US" sz="11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子ども見守りあいさつ運動</a:t>
                      </a:r>
                      <a:r>
                        <a:rPr kumimoji="1" lang="en-US" altLang="ja-JP" sz="11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登校</a:t>
                      </a:r>
                      <a:r>
                        <a:rPr kumimoji="1" lang="en-US" altLang="ja-JP" sz="11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1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b"/>
                </a:tc>
                <a:tc>
                  <a:txBody>
                    <a:bodyPr/>
                    <a:lstStyle/>
                    <a:p>
                      <a:pPr marL="0" indent="66675" algn="just" defTabSz="801929" rtl="0" eaLnBrk="1" latinLnBrk="0" hangingPunct="1">
                        <a:lnSpc>
                          <a:spcPts val="1700"/>
                        </a:lnSpc>
                        <a:spcAft>
                          <a:spcPts val="0"/>
                        </a:spcAft>
                      </a:pP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大正琴</a:t>
                      </a:r>
                      <a:endParaRPr kumimoji="1" 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indent="66675" algn="just" defTabSz="801929" rtl="0" eaLnBrk="1" latinLnBrk="0" hangingPunct="1">
                        <a:lnSpc>
                          <a:spcPts val="1700"/>
                        </a:lnSpc>
                        <a:spcAft>
                          <a:spcPts val="0"/>
                        </a:spcAft>
                      </a:pP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ラウンドダンス</a:t>
                      </a:r>
                      <a:endParaRPr kumimoji="1" 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indent="66675" algn="just" defTabSz="801929" rtl="0" eaLnBrk="1" latinLnBrk="0" hangingPunct="1">
                        <a:lnSpc>
                          <a:spcPts val="1700"/>
                        </a:lnSpc>
                        <a:spcAft>
                          <a:spcPts val="0"/>
                        </a:spcAft>
                      </a:pP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詩吟</a:t>
                      </a:r>
                      <a:endParaRPr kumimoji="1" 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19"/>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19</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水</a:t>
                      </a:r>
                    </a:p>
                  </a:txBody>
                  <a:tcPr marL="36000" marR="0" marT="0" marB="0" anchor="b">
                    <a:noFill/>
                  </a:tcPr>
                </a:tc>
                <a:tc>
                  <a:txBody>
                    <a:bodyPr/>
                    <a:lstStyle/>
                    <a:p>
                      <a:pPr marL="0" marR="66675" indent="66675" algn="l" defTabSz="801929" rtl="0" eaLnBrk="1" fontAlgn="auto" latinLnBrk="0" hangingPunct="1">
                        <a:lnSpc>
                          <a:spcPts val="1700"/>
                        </a:lnSpc>
                        <a:spcBef>
                          <a:spcPts val="0"/>
                        </a:spcBef>
                        <a:spcAft>
                          <a:spcPts val="0"/>
                        </a:spcAft>
                        <a:buClrTx/>
                        <a:buSzTx/>
                        <a:buFontTx/>
                        <a:buNone/>
                        <a:tabLst/>
                        <a:defRPr/>
                      </a:pPr>
                      <a:r>
                        <a:rPr kumimoji="1" lang="ja-JP" altLang="en-US"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給食サービス</a:t>
                      </a:r>
                      <a:endParaRPr kumimoji="1" lang="ja-JP" alt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lvl="0" indent="0" algn="just" defTabSz="801929" rtl="0" eaLnBrk="1" fontAlgn="auto" latinLnBrk="0" hangingPunct="1">
                        <a:lnSpc>
                          <a:spcPts val="17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都山流尺八</a:t>
                      </a: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0"/>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20</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algn="ctr" defTabSz="801929" rtl="0" eaLnBrk="1" latinLnBrk="0" hangingPunct="1">
                        <a:lnSpc>
                          <a:spcPts val="1700"/>
                        </a:lnSpc>
                        <a:spcAft>
                          <a:spcPts val="0"/>
                        </a:spcAft>
                      </a:pPr>
                      <a:r>
                        <a:rPr lang="ja-JP" alt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木</a:t>
                      </a:r>
                    </a:p>
                  </a:txBody>
                  <a:tcPr marL="36000" marR="0" marT="0" marB="0" anchor="b">
                    <a:noFill/>
                  </a:tcPr>
                </a:tc>
                <a:tc>
                  <a:txBody>
                    <a:bodyPr/>
                    <a:lstStyle/>
                    <a:p>
                      <a:pPr marL="0" marR="66675" indent="66675" algn="l" defTabSz="801929" rtl="0" eaLnBrk="1" fontAlgn="auto" latinLnBrk="0" hangingPunct="1">
                        <a:lnSpc>
                          <a:spcPts val="1700"/>
                        </a:lnSpc>
                        <a:spcBef>
                          <a:spcPts val="0"/>
                        </a:spcBef>
                        <a:spcAft>
                          <a:spcPts val="0"/>
                        </a:spcAft>
                        <a:buClrTx/>
                        <a:buSzTx/>
                        <a:buFontTx/>
                        <a:buNone/>
                        <a:tabLst/>
                        <a:defRPr/>
                      </a:pPr>
                      <a:r>
                        <a:rPr kumimoji="1" lang="ja-JP" altLang="en-US"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福祉推進員研修会　文化祭文化教室担当者会</a:t>
                      </a:r>
                      <a:endParaRPr kumimoji="1" lang="ja-JP" alt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フラダンス</a:t>
                      </a:r>
                    </a:p>
                  </a:txBody>
                  <a:tcPr marL="36000" marR="0" marT="0" marB="0" anchor="b"/>
                </a:tc>
                <a:tc>
                  <a:txBody>
                    <a:bodyPr/>
                    <a:lstStyle/>
                    <a:p>
                      <a:pPr marL="0" algn="just" defTabSz="801929" rtl="0" eaLnBrk="1" latinLnBrk="0" hangingPunct="1">
                        <a:lnSpc>
                          <a:spcPts val="1700"/>
                        </a:lnSpc>
                        <a:spcAft>
                          <a:spcPts val="0"/>
                        </a:spcAft>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1"/>
                  </a:ext>
                </a:extLst>
              </a:tr>
              <a:tr h="222783">
                <a:tc>
                  <a:txBody>
                    <a:bodyPr/>
                    <a:lstStyle/>
                    <a:p>
                      <a:pPr marL="0" algn="ctr" defTabSz="801929" rtl="0" eaLnBrk="1" latinLnBrk="0" hangingPunct="1">
                        <a:lnSpc>
                          <a:spcPts val="1700"/>
                        </a:lnSpc>
                        <a:spcAft>
                          <a:spcPts val="0"/>
                        </a:spcAft>
                      </a:pPr>
                      <a:r>
                        <a:rPr 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21</a:t>
                      </a:r>
                      <a:endParaRPr lang="ja-JP"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金</a:t>
                      </a:r>
                    </a:p>
                  </a:txBody>
                  <a:tcPr marL="36000" marR="0" marT="0" marB="0" anchor="b">
                    <a:noFill/>
                  </a:tcPr>
                </a:tc>
                <a:tc>
                  <a:txBody>
                    <a:bodyPr/>
                    <a:lstStyle/>
                    <a:p>
                      <a:pPr marL="88900" marR="66675" indent="0" algn="l" defTabSz="1069208" rtl="0" eaLnBrk="1" latinLnBrk="0" hangingPunct="1">
                        <a:lnSpc>
                          <a:spcPts val="1700"/>
                        </a:lnSpc>
                        <a:spcAft>
                          <a:spcPts val="0"/>
                        </a:spcAft>
                      </a:pPr>
                      <a:endParaRPr kumimoji="1" lang="ja-JP"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水彩画</a:t>
                      </a:r>
                    </a:p>
                  </a:txBody>
                  <a:tcPr marL="36000" marR="0" marT="0" marB="0" anchor="b"/>
                </a:tc>
                <a:tc>
                  <a:txBody>
                    <a:bodyPr/>
                    <a:lstStyle/>
                    <a:p>
                      <a:pPr marL="0" algn="just" defTabSz="801929" rtl="0" eaLnBrk="1" latinLnBrk="0" hangingPunct="1">
                        <a:lnSpc>
                          <a:spcPts val="1700"/>
                        </a:lnSpc>
                        <a:spcAft>
                          <a:spcPts val="0"/>
                        </a:spcAft>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2"/>
                  </a:ext>
                </a:extLst>
              </a:tr>
              <a:tr h="222783">
                <a:tc>
                  <a:txBody>
                    <a:bodyPr/>
                    <a:lstStyle/>
                    <a:p>
                      <a:pPr algn="ctr">
                        <a:lnSpc>
                          <a:spcPts val="1700"/>
                        </a:lnSpc>
                        <a:spcAft>
                          <a:spcPts val="0"/>
                        </a:spcAft>
                      </a:pPr>
                      <a:r>
                        <a:rPr 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22</a:t>
                      </a:r>
                      <a:endParaRPr 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marL="0" algn="ctr" defTabSz="801929" rtl="0" eaLnBrk="1" latinLnBrk="0" hangingPunct="1">
                        <a:lnSpc>
                          <a:spcPts val="1700"/>
                        </a:lnSpc>
                        <a:spcAft>
                          <a:spcPts val="0"/>
                        </a:spcAft>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p>
                  </a:txBody>
                  <a:tcPr marL="36000" marR="0" marT="0" marB="0" anchor="b">
                    <a:solidFill>
                      <a:srgbClr val="8FAADC"/>
                    </a:solidFill>
                  </a:tcPr>
                </a:tc>
                <a:tc>
                  <a:txBody>
                    <a:bodyPr/>
                    <a:lstStyle/>
                    <a:p>
                      <a:pPr marL="120650" marR="66675" indent="-34925" algn="l" defTabSz="1069208" rtl="0" eaLnBrk="1" latinLnBrk="0" hangingPunct="1">
                        <a:lnSpc>
                          <a:spcPts val="1700"/>
                        </a:lnSpc>
                        <a:spcAft>
                          <a:spcPts val="0"/>
                        </a:spcAft>
                      </a:pPr>
                      <a:endParaRPr kumimoji="1" lang="ja-JP" sz="1200" b="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小原流生花</a:t>
                      </a: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大人書道　ゆめ座</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3"/>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23</a:t>
                      </a:r>
                      <a:endParaRPr kumimoji="1" lang="ja-JP"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rgbClr val="8FAADC"/>
                    </a:solidFill>
                  </a:tcPr>
                </a:tc>
                <a:tc>
                  <a:txBody>
                    <a:body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p>
                  </a:txBody>
                  <a:tcPr marL="36000" marR="0" marT="0" marB="0" anchor="b">
                    <a:solidFill>
                      <a:srgbClr val="8FAADC"/>
                    </a:solidFill>
                  </a:tcPr>
                </a:tc>
                <a:tc>
                  <a:txBody>
                    <a:bodyPr/>
                    <a:lstStyle/>
                    <a:p>
                      <a:pPr marL="120650" marR="66675" indent="-34925" algn="l" defTabSz="1069208" rtl="0" eaLnBrk="1" latinLnBrk="0" hangingPunct="1">
                        <a:lnSpc>
                          <a:spcPts val="1700"/>
                        </a:lnSpc>
                        <a:spcAft>
                          <a:spcPts val="0"/>
                        </a:spcAft>
                      </a:pPr>
                      <a:endParaRPr kumimoji="1" lang="ja-JP" sz="1200" b="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ゆめ座　日舞</a:t>
                      </a:r>
                    </a:p>
                  </a:txBody>
                  <a:tcPr marL="36000" marR="0" marT="0" marB="0" anchor="b"/>
                </a:tc>
                <a:tc>
                  <a:txBody>
                    <a:bodyPr/>
                    <a:lstStyle/>
                    <a:p>
                      <a:pPr marL="0" algn="just" defTabSz="801929" rtl="0" eaLnBrk="1" latinLnBrk="0" hangingPunct="1">
                        <a:lnSpc>
                          <a:spcPts val="1700"/>
                        </a:lnSpc>
                        <a:spcAft>
                          <a:spcPts val="0"/>
                        </a:spcAft>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4"/>
                  </a:ext>
                </a:extLst>
              </a:tr>
              <a:tr h="222783">
                <a:tc>
                  <a:txBody>
                    <a:bodyPr/>
                    <a:lstStyle/>
                    <a:p>
                      <a:pPr marL="0" algn="ctr" defTabSz="801929" rtl="0" eaLnBrk="1" latinLnBrk="0" hangingPunct="1">
                        <a:lnSpc>
                          <a:spcPts val="1400"/>
                        </a:lnSpc>
                        <a:spcAft>
                          <a:spcPts val="0"/>
                        </a:spcAft>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24</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0" marT="0" marB="0" anchor="b">
                    <a:noFill/>
                  </a:tcPr>
                </a:tc>
                <a:tc>
                  <a:txBody>
                    <a:bodyPr/>
                    <a:lstStyle/>
                    <a:p>
                      <a:pPr marL="92075" marR="66675" indent="0" algn="l" defTabSz="1069208" rtl="0" eaLnBrk="1" latinLnBrk="0" hangingPunct="1">
                        <a:lnSpc>
                          <a:spcPts val="1700"/>
                        </a:lnSpc>
                        <a:spcAft>
                          <a:spcPts val="0"/>
                        </a:spcAft>
                      </a:pPr>
                      <a:endParaRPr kumimoji="1"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r>
                        <a:rPr kumimoji="1"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古江吟社</a:t>
                      </a:r>
                    </a:p>
                  </a:txBody>
                  <a:tcPr marL="36000" marR="0" marT="0" marB="0" anchor="b"/>
                </a:tc>
                <a:tc>
                  <a:txBody>
                    <a:bodyPr/>
                    <a:lstStyle/>
                    <a:p>
                      <a:pPr marL="0" marR="0" indent="0" algn="just" defTabSz="801929" rtl="0" eaLnBrk="1" fontAlgn="auto" latinLnBrk="0" hangingPunct="1">
                        <a:lnSpc>
                          <a:spcPts val="1700"/>
                        </a:lnSpc>
                        <a:spcBef>
                          <a:spcPts val="0"/>
                        </a:spcBef>
                        <a:spcAft>
                          <a:spcPts val="0"/>
                        </a:spcAft>
                        <a:buClrTx/>
                        <a:buSzTx/>
                        <a:buFontTx/>
                        <a:buNone/>
                        <a:tabLst/>
                        <a:defRPr/>
                      </a:pP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5"/>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火</a:t>
                      </a:r>
                    </a:p>
                  </a:txBody>
                  <a:tcPr marL="36000" marR="0" marT="0" marB="0" anchor="b">
                    <a:noFill/>
                  </a:tcPr>
                </a:tc>
                <a:tc>
                  <a:txBody>
                    <a:bodyPr/>
                    <a:lstStyle/>
                    <a:p>
                      <a:pPr algn="l"/>
                      <a:r>
                        <a:rPr kumimoji="1" lang="ja-JP" altLang="en-US" sz="1200" b="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わいわいサロン</a:t>
                      </a:r>
                      <a:endParaRPr kumimoji="1" lang="ja-JP" altLang="en-US" sz="120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ja-JP" altLang="en-US" sz="10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日本画　ラウンドダンス</a:t>
                      </a:r>
                      <a:endParaRPr kumimoji="1" lang="ja-JP" altLang="en-US" sz="95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b"/>
                </a:tc>
                <a:tc>
                  <a:txBody>
                    <a:bodyPr/>
                    <a:lstStyle/>
                    <a:p>
                      <a:pPr marL="0" algn="l" defTabSz="801929" rtl="0" eaLnBrk="1" latinLnBrk="0" hangingPunct="1">
                        <a:lnSpc>
                          <a:spcPts val="1700"/>
                        </a:lnSpc>
                        <a:spcAft>
                          <a:spcPts val="0"/>
                        </a:spcAft>
                      </a:pP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6"/>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26</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水</a:t>
                      </a:r>
                    </a:p>
                  </a:txBody>
                  <a:tcPr marL="36000" marR="0" marT="0" marB="0" anchor="b">
                    <a:no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1" lang="ja-JP" altLang="en-US" sz="1100" b="0" kern="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b"/>
                </a:tc>
                <a:tc>
                  <a:txBody>
                    <a:bodyPr/>
                    <a:lstStyle/>
                    <a:p>
                      <a:pPr marL="0" marR="0" indent="66675" algn="l" defTabSz="801929" rtl="0" eaLnBrk="1" fontAlgn="auto" latinLnBrk="0" hangingPunct="1">
                        <a:lnSpc>
                          <a:spcPts val="17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ステップ</a:t>
                      </a: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a:t>
                      </a: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kumimoji="1" lang="en-US" altLang="ja-JP"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pPr marL="0" algn="just" defTabSz="801929" rtl="0" eaLnBrk="1" latinLnBrk="0" hangingPunct="1">
                        <a:lnSpc>
                          <a:spcPts val="1700"/>
                        </a:lnSpc>
                        <a:spcAft>
                          <a:spcPts val="0"/>
                        </a:spcAf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都山流尺八</a:t>
                      </a:r>
                      <a:endParaRPr kumimoji="1" lang="ja-JP" altLang="en-US" sz="1100" kern="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extLst>
                  <a:ext uri="{0D108BD9-81ED-4DB2-BD59-A6C34878D82A}">
                    <a16:rowId xmlns:a16="http://schemas.microsoft.com/office/drawing/2014/main" val="10027"/>
                  </a:ext>
                </a:extLst>
              </a:tr>
              <a:tr h="222783">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en-US" alt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27</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algn="ctr" defTabSz="801929" rtl="0" eaLnBrk="1" latinLnBrk="0" hangingPunct="1">
                        <a:lnSpc>
                          <a:spcPts val="1700"/>
                        </a:lnSpc>
                        <a:spcAft>
                          <a:spcPts val="0"/>
                        </a:spcAft>
                      </a:pPr>
                      <a:r>
                        <a:rPr lang="ja-JP" alt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木</a:t>
                      </a:r>
                    </a:p>
                  </a:txBody>
                  <a:tcPr marL="36000" marR="0" marT="0" marB="0" anchor="b">
                    <a:noFill/>
                  </a:tcPr>
                </a:tc>
                <a:tc>
                  <a:txBody>
                    <a:bodyPr/>
                    <a:lstStyle/>
                    <a:p>
                      <a:pPr marL="85725" marR="0" indent="-85725" algn="l" defTabSz="801929" rtl="0" eaLnBrk="1" fontAlgn="auto" latinLnBrk="0" hangingPunct="1">
                        <a:lnSpc>
                          <a:spcPts val="1300"/>
                        </a:lnSpc>
                        <a:spcBef>
                          <a:spcPts val="0"/>
                        </a:spcBef>
                        <a:spcAft>
                          <a:spcPts val="0"/>
                        </a:spcAft>
                        <a:buClrTx/>
                        <a:buSzTx/>
                        <a:buFontTx/>
                        <a:buNone/>
                        <a:tabLst/>
                        <a:defRPr/>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フォークダンス</a:t>
                      </a:r>
                    </a:p>
                  </a:txBody>
                  <a:tcPr marL="36000" marR="36000" marT="0" marB="0" anchor="b"/>
                </a:tc>
                <a:tc>
                  <a:txBody>
                    <a:bodyPr/>
                    <a:lstStyle/>
                    <a:p>
                      <a:pPr indent="66675" algn="l">
                        <a:lnSpc>
                          <a:spcPts val="1700"/>
                        </a:lnSpc>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tc>
                <a:tc>
                  <a:txBody>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extLst>
                  <a:ext uri="{0D108BD9-81ED-4DB2-BD59-A6C34878D82A}">
                    <a16:rowId xmlns:a16="http://schemas.microsoft.com/office/drawing/2014/main" val="10028"/>
                  </a:ext>
                </a:extLst>
              </a:tr>
              <a:tr h="222783">
                <a:tc>
                  <a:txBody>
                    <a:bodyPr/>
                    <a:lstStyle/>
                    <a:p>
                      <a:pPr marL="0" algn="ctr" defTabSz="801929" rtl="0" eaLnBrk="1" latinLnBrk="0" hangingPunct="1">
                        <a:lnSpc>
                          <a:spcPts val="1400"/>
                        </a:lnSpc>
                        <a:spcAft>
                          <a:spcPts val="0"/>
                        </a:spcAft>
                      </a:pPr>
                      <a:r>
                        <a:rPr kumimoji="1" lang="en-US" alt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28</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algn="ctr"/>
                      <a:r>
                        <a:rPr lang="ja-JP" altLang="en-US" sz="1400" b="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金</a:t>
                      </a:r>
                    </a:p>
                  </a:txBody>
                  <a:tcPr marL="36000" marR="0" marT="0" marB="0" anchor="b">
                    <a:no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夏休み子ども公民館　手作り行灯コンテスト参加のための行灯作り教室</a:t>
                      </a:r>
                      <a:endParaRPr kumimoji="1" lang="ja-JP"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b"/>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en-US"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歌謡</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extLst>
                  <a:ext uri="{0D108BD9-81ED-4DB2-BD59-A6C34878D82A}">
                    <a16:rowId xmlns:a16="http://schemas.microsoft.com/office/drawing/2014/main" val="10029"/>
                  </a:ext>
                </a:extLst>
              </a:tr>
              <a:tr h="215417">
                <a:tc>
                  <a:txBody>
                    <a:bodyPr/>
                    <a:lstStyle/>
                    <a:p>
                      <a:pPr marL="0" algn="ctr" defTabSz="801929" rtl="0" eaLnBrk="1" latinLnBrk="0" hangingPunct="1">
                        <a:lnSpc>
                          <a:spcPts val="1400"/>
                        </a:lnSpc>
                        <a:spcAft>
                          <a:spcPts val="0"/>
                        </a:spcAft>
                      </a:pPr>
                      <a:r>
                        <a:rPr kumimoji="1" lang="en-US" altLang="ja-JP"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29</a:t>
                      </a:r>
                      <a:endParaRPr kumimoji="1" lang="ja-JP"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chemeClr val="accent5">
                        <a:lumMod val="60000"/>
                        <a:lumOff val="40000"/>
                      </a:schemeClr>
                    </a:solidFill>
                  </a:tcPr>
                </a:tc>
                <a:tc>
                  <a:txBody>
                    <a:bodyPr/>
                    <a:lstStyle/>
                    <a:p>
                      <a:pPr marL="0" algn="ctr" defTabSz="801929" rtl="0" eaLnBrk="1" latinLnBrk="0" hangingPunct="1">
                        <a:lnSpc>
                          <a:spcPts val="1700"/>
                        </a:lnSpc>
                        <a:spcAft>
                          <a:spcPts val="0"/>
                        </a:spcAft>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p>
                  </a:txBody>
                  <a:tcPr marL="36000" marR="0" marT="0" marB="0" anchor="b">
                    <a:solidFill>
                      <a:schemeClr val="accent5">
                        <a:lumMod val="60000"/>
                        <a:lumOff val="40000"/>
                      </a:schemeClr>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しじみ採り体験学習</a:t>
                      </a:r>
                      <a:endParaRPr kumimoji="1" lang="ja-JP"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b"/>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extLst>
                  <a:ext uri="{0D108BD9-81ED-4DB2-BD59-A6C34878D82A}">
                    <a16:rowId xmlns:a16="http://schemas.microsoft.com/office/drawing/2014/main" val="10030"/>
                  </a:ext>
                </a:extLst>
              </a:tr>
              <a:tr h="111392">
                <a:tc>
                  <a:txBody>
                    <a:bodyPr/>
                    <a:lstStyle/>
                    <a:p>
                      <a:pPr marL="0" algn="ctr" defTabSz="801929" rtl="0" eaLnBrk="1" latinLnBrk="0" hangingPunct="1">
                        <a:lnSpc>
                          <a:spcPts val="1400"/>
                        </a:lnSpc>
                        <a:spcAft>
                          <a:spcPts val="0"/>
                        </a:spcAft>
                      </a:pPr>
                      <a:r>
                        <a:rPr kumimoji="1" lang="en-US" altLang="ja-JP"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endParaRPr kumimoji="1" lang="ja-JP" sz="1400" b="1" kern="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solidFill>
                      <a:schemeClr val="accent5">
                        <a:lumMod val="60000"/>
                        <a:lumOff val="40000"/>
                      </a:schemeClr>
                    </a:solidFill>
                  </a:tcPr>
                </a:tc>
                <a:tc>
                  <a:txBody>
                    <a:body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p>
                  </a:txBody>
                  <a:tcPr marL="36000" marR="0" marT="0" marB="0" anchor="b">
                    <a:solidFill>
                      <a:schemeClr val="accent5">
                        <a:lumMod val="60000"/>
                        <a:lumOff val="40000"/>
                      </a:schemeClr>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kern="100" dirty="0">
                          <a:solidFill>
                            <a:schemeClr val="dk1"/>
                          </a:solidFill>
                          <a:effectLst/>
                          <a:latin typeface="メイリオ" panose="020B0604030504040204" pitchFamily="50" charset="-128"/>
                          <a:ea typeface="メイリオ" panose="020B0604030504040204" pitchFamily="50" charset="-128"/>
                          <a:cs typeface="Meiryo UI" panose="020B0604030504040204" pitchFamily="50" charset="-128"/>
                        </a:rPr>
                        <a:t>あったかスクラム事業</a:t>
                      </a:r>
                      <a:endParaRPr kumimoji="1" lang="ja-JP" altLang="ja-JP" sz="1200" b="0" kern="100" dirty="0">
                        <a:solidFill>
                          <a:schemeClr val="dk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36000" marR="36000" marT="0" marB="0" anchor="b"/>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extLst>
                  <a:ext uri="{0D108BD9-81ED-4DB2-BD59-A6C34878D82A}">
                    <a16:rowId xmlns:a16="http://schemas.microsoft.com/office/drawing/2014/main" val="10031"/>
                  </a:ext>
                </a:extLst>
              </a:tr>
              <a:tr h="47333">
                <a:tc>
                  <a:txBody>
                    <a:bodyPr/>
                    <a:lstStyle/>
                    <a:p>
                      <a:pPr marL="0" algn="ctr" defTabSz="801929" rtl="0" eaLnBrk="1" latinLnBrk="0" hangingPunct="1">
                        <a:lnSpc>
                          <a:spcPts val="1400"/>
                        </a:lnSpc>
                        <a:spcAft>
                          <a:spcPts val="0"/>
                        </a:spcAft>
                      </a:pPr>
                      <a:r>
                        <a:rPr kumimoji="1" lang="en-US" alt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31</a:t>
                      </a:r>
                      <a:endParaRPr kumimoji="1" lang="ja-JP"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0" marB="0" anchor="b">
                    <a:noFill/>
                  </a:tcPr>
                </a:tc>
                <a:tc>
                  <a:txBody>
                    <a:bodyPr/>
                    <a:lstStyle/>
                    <a:p>
                      <a:pPr marL="0" marR="0" indent="0" algn="ctr" defTabSz="1069208" rtl="0" eaLnBrk="1" fontAlgn="auto" latinLnBrk="0" hangingPunct="1">
                        <a:lnSpc>
                          <a:spcPts val="1700"/>
                        </a:lnSpc>
                        <a:spcBef>
                          <a:spcPts val="0"/>
                        </a:spcBef>
                        <a:spcAft>
                          <a:spcPts val="0"/>
                        </a:spcAft>
                        <a:buClrTx/>
                        <a:buSzTx/>
                        <a:buFontTx/>
                        <a:buNone/>
                        <a:tabLst/>
                        <a:defRPr/>
                      </a:pPr>
                      <a:r>
                        <a:rPr kumimoji="1" lang="ja-JP" altLang="en-US" sz="1400" b="0" kern="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a:t>
                      </a:r>
                    </a:p>
                  </a:txBody>
                  <a:tcPr marL="36000" marR="0" marT="0" marB="0" anchor="b">
                    <a:no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松江北道路説明会</a:t>
                      </a:r>
                      <a:endParaRPr kumimoji="1" lang="ja-JP"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b"/>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endParaRPr lang="ja-JP" altLang="ja-JP" sz="11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b"/>
                </a:tc>
                <a:extLst>
                  <a:ext uri="{0D108BD9-81ED-4DB2-BD59-A6C34878D82A}">
                    <a16:rowId xmlns:a16="http://schemas.microsoft.com/office/drawing/2014/main" val="559804972"/>
                  </a:ext>
                </a:extLst>
              </a:tr>
            </a:tbl>
          </a:graphicData>
        </a:graphic>
      </p:graphicFrame>
      <p:sp>
        <p:nvSpPr>
          <p:cNvPr id="56" name="二等辺三角形 55">
            <a:extLst>
              <a:ext uri="{FF2B5EF4-FFF2-40B4-BE49-F238E27FC236}">
                <a16:creationId xmlns:a16="http://schemas.microsoft.com/office/drawing/2014/main" id="{DF95B8C4-ECA9-4669-9266-C8B99F6E3060}"/>
              </a:ext>
            </a:extLst>
          </p:cNvPr>
          <p:cNvSpPr/>
          <p:nvPr/>
        </p:nvSpPr>
        <p:spPr>
          <a:xfrm rot="7661672">
            <a:off x="4520164" y="11128454"/>
            <a:ext cx="65138" cy="214738"/>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a:extLst>
              <a:ext uri="{FF2B5EF4-FFF2-40B4-BE49-F238E27FC236}">
                <a16:creationId xmlns:a16="http://schemas.microsoft.com/office/drawing/2014/main" id="{F8C052A6-3F1C-41A0-BD01-19A5A64B2232}"/>
              </a:ext>
            </a:extLst>
          </p:cNvPr>
          <p:cNvSpPr/>
          <p:nvPr/>
        </p:nvSpPr>
        <p:spPr>
          <a:xfrm rot="11601654">
            <a:off x="5069733" y="10998968"/>
            <a:ext cx="65138" cy="214738"/>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92732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24952</TotalTime>
  <Words>685</Words>
  <Application>Microsoft Office PowerPoint</Application>
  <PresentationFormat>ユーザー設定</PresentationFormat>
  <Paragraphs>364</Paragraphs>
  <Slides>2</Slides>
  <Notes>2</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2</vt:i4>
      </vt:variant>
    </vt:vector>
  </HeadingPairs>
  <TitlesOfParts>
    <vt:vector size="21" baseType="lpstr">
      <vt:lpstr>07にくまるフォント</vt:lpstr>
      <vt:lpstr>07やさしさゴシックボールド</vt:lpstr>
      <vt:lpstr>07やさしさゴシック手書き</vt:lpstr>
      <vt:lpstr>ＤＦＧ太楷書体</vt:lpstr>
      <vt:lpstr>HGS明朝E</vt:lpstr>
      <vt:lpstr>HG明朝E</vt:lpstr>
      <vt:lpstr>ＫＦひま字キッズ</vt:lpstr>
      <vt:lpstr>ＫＦひま字フェイス</vt:lpstr>
      <vt:lpstr>Meiryo UI</vt:lpstr>
      <vt:lpstr>ＭＳ Ｐゴシック</vt:lpstr>
      <vt:lpstr>しねきゃぷしょん</vt:lpstr>
      <vt:lpstr>メイリオ</vt:lpstr>
      <vt:lpstr>魚石行書</vt:lpstr>
      <vt:lpstr>有澤行書</vt:lpstr>
      <vt:lpstr>Arial</vt:lpstr>
      <vt:lpstr>Calibri</vt:lpstr>
      <vt:lpstr>Calibri Light</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古江公民館</dc:creator>
  <cp:lastModifiedBy>huruek-001</cp:lastModifiedBy>
  <cp:revision>2754</cp:revision>
  <cp:lastPrinted>2017-06-23T07:45:04Z</cp:lastPrinted>
  <dcterms:created xsi:type="dcterms:W3CDTF">2014-10-08T04:34:22Z</dcterms:created>
  <dcterms:modified xsi:type="dcterms:W3CDTF">2017-06-23T10:10:39Z</dcterms:modified>
</cp:coreProperties>
</file>